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6"/>
  </p:notesMasterIdLst>
  <p:handoutMasterIdLst>
    <p:handoutMasterId r:id="rId57"/>
  </p:handoutMasterIdLst>
  <p:sldIdLst>
    <p:sldId id="767" r:id="rId2"/>
    <p:sldId id="729" r:id="rId3"/>
    <p:sldId id="661" r:id="rId4"/>
    <p:sldId id="731" r:id="rId5"/>
    <p:sldId id="660" r:id="rId6"/>
    <p:sldId id="662" r:id="rId7"/>
    <p:sldId id="694" r:id="rId8"/>
    <p:sldId id="748" r:id="rId9"/>
    <p:sldId id="733" r:id="rId10"/>
    <p:sldId id="768" r:id="rId11"/>
    <p:sldId id="741" r:id="rId12"/>
    <p:sldId id="742" r:id="rId13"/>
    <p:sldId id="734" r:id="rId14"/>
    <p:sldId id="743" r:id="rId15"/>
    <p:sldId id="667" r:id="rId16"/>
    <p:sldId id="716" r:id="rId17"/>
    <p:sldId id="717" r:id="rId18"/>
    <p:sldId id="744" r:id="rId19"/>
    <p:sldId id="735" r:id="rId20"/>
    <p:sldId id="749" r:id="rId21"/>
    <p:sldId id="746" r:id="rId22"/>
    <p:sldId id="770" r:id="rId23"/>
    <p:sldId id="771" r:id="rId24"/>
    <p:sldId id="779" r:id="rId25"/>
    <p:sldId id="773" r:id="rId26"/>
    <p:sldId id="775" r:id="rId27"/>
    <p:sldId id="776" r:id="rId28"/>
    <p:sldId id="777" r:id="rId29"/>
    <p:sldId id="778" r:id="rId30"/>
    <p:sldId id="758" r:id="rId31"/>
    <p:sldId id="759" r:id="rId32"/>
    <p:sldId id="736" r:id="rId33"/>
    <p:sldId id="648" r:id="rId34"/>
    <p:sldId id="752" r:id="rId35"/>
    <p:sldId id="760" r:id="rId36"/>
    <p:sldId id="762" r:id="rId37"/>
    <p:sldId id="751" r:id="rId38"/>
    <p:sldId id="649" r:id="rId39"/>
    <p:sldId id="682" r:id="rId40"/>
    <p:sldId id="763" r:id="rId41"/>
    <p:sldId id="715" r:id="rId42"/>
    <p:sldId id="764" r:id="rId43"/>
    <p:sldId id="765" r:id="rId44"/>
    <p:sldId id="766" r:id="rId45"/>
    <p:sldId id="745" r:id="rId46"/>
    <p:sldId id="737" r:id="rId47"/>
    <p:sldId id="738" r:id="rId48"/>
    <p:sldId id="723" r:id="rId49"/>
    <p:sldId id="747" r:id="rId50"/>
    <p:sldId id="727" r:id="rId51"/>
    <p:sldId id="753" r:id="rId52"/>
    <p:sldId id="754" r:id="rId53"/>
    <p:sldId id="714" r:id="rId54"/>
    <p:sldId id="720" r:id="rId55"/>
  </p:sldIdLst>
  <p:sldSz cx="12192000" cy="6858000"/>
  <p:notesSz cx="7315200" cy="9601200"/>
  <p:custDataLst>
    <p:tags r:id="rId58"/>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FF9999"/>
    <a:srgbClr val="CCECFF"/>
    <a:srgbClr val="C39BE1"/>
    <a:srgbClr val="C198E0"/>
    <a:srgbClr val="0066CC"/>
    <a:srgbClr val="BD92DE"/>
    <a:srgbClr val="BEE395"/>
    <a:srgbClr val="3399FF"/>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80357" autoAdjust="0"/>
  </p:normalViewPr>
  <p:slideViewPr>
    <p:cSldViewPr>
      <p:cViewPr varScale="1">
        <p:scale>
          <a:sx n="100" d="100"/>
          <a:sy n="100" d="100"/>
        </p:scale>
        <p:origin x="126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tags" Target="tags/tag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963147F5-8EB9-406F-9119-AB0022D58130}" type="slidenum">
              <a:rPr lang="en-US"/>
              <a:pPr>
                <a:defRPr/>
              </a:pPr>
              <a:t>‹#›</a:t>
            </a:fld>
            <a:endParaRPr lang="en-US"/>
          </a:p>
        </p:txBody>
      </p:sp>
    </p:spTree>
    <p:extLst>
      <p:ext uri="{BB962C8B-B14F-4D97-AF65-F5344CB8AC3E}">
        <p14:creationId xmlns:p14="http://schemas.microsoft.com/office/powerpoint/2010/main" val="193565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1"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143427" y="0"/>
            <a:ext cx="3170138" cy="479539"/>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53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31194" y="4561576"/>
            <a:ext cx="5852814" cy="431882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1"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143427" y="9120172"/>
            <a:ext cx="3170138" cy="479539"/>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AF4042F3-6AC5-4F69-BFDB-D78DEF38750B}" type="slidenum">
              <a:rPr lang="en-US"/>
              <a:pPr>
                <a:defRPr/>
              </a:pPr>
              <a:t>‹#›</a:t>
            </a:fld>
            <a:endParaRPr lang="en-US"/>
          </a:p>
        </p:txBody>
      </p:sp>
    </p:spTree>
    <p:extLst>
      <p:ext uri="{BB962C8B-B14F-4D97-AF65-F5344CB8AC3E}">
        <p14:creationId xmlns:p14="http://schemas.microsoft.com/office/powerpoint/2010/main" val="2558628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34955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19</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20</a:t>
            </a:fld>
            <a:endParaRPr lang="en-US"/>
          </a:p>
        </p:txBody>
      </p:sp>
    </p:spTree>
    <p:extLst>
      <p:ext uri="{BB962C8B-B14F-4D97-AF65-F5344CB8AC3E}">
        <p14:creationId xmlns:p14="http://schemas.microsoft.com/office/powerpoint/2010/main" val="1276248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ghosts are perfect adversaries.  Lose 1 point for every move</a:t>
            </a:r>
          </a:p>
          <a:p>
            <a:r>
              <a:rPr lang="en-US" dirty="0" smtClean="0"/>
              <a:t>Suicide!  If</a:t>
            </a:r>
            <a:r>
              <a:rPr lang="en-US" baseline="0" dirty="0" smtClean="0"/>
              <a:t> living longer you might as well finish it now (in the context of Pacman only).</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22</a:t>
            </a:fld>
            <a:endParaRPr lang="en-US"/>
          </a:p>
        </p:txBody>
      </p:sp>
    </p:spTree>
    <p:extLst>
      <p:ext uri="{BB962C8B-B14F-4D97-AF65-F5344CB8AC3E}">
        <p14:creationId xmlns:p14="http://schemas.microsoft.com/office/powerpoint/2010/main" val="128746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ghosts are perfect adversaries.  Lose 1 point for every move</a:t>
            </a:r>
          </a:p>
          <a:p>
            <a:r>
              <a:rPr lang="en-US" dirty="0" smtClean="0"/>
              <a:t>Suicide!  If</a:t>
            </a:r>
            <a:r>
              <a:rPr lang="en-US" baseline="0" dirty="0" smtClean="0"/>
              <a:t> living longer you might as well finish it now (in the context </a:t>
            </a:r>
            <a:r>
              <a:rPr lang="en-US" baseline="0" smtClean="0"/>
              <a:t>of Pacman only).</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23</a:t>
            </a:fld>
            <a:endParaRPr lang="en-US"/>
          </a:p>
        </p:txBody>
      </p:sp>
    </p:spTree>
    <p:extLst>
      <p:ext uri="{BB962C8B-B14F-4D97-AF65-F5344CB8AC3E}">
        <p14:creationId xmlns:p14="http://schemas.microsoft.com/office/powerpoint/2010/main" val="82343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ghosts are perfect adversaries.  Lose 1 point for every move</a:t>
            </a:r>
          </a:p>
          <a:p>
            <a:r>
              <a:rPr lang="en-US" dirty="0" smtClean="0"/>
              <a:t>Suicide!  If</a:t>
            </a:r>
            <a:r>
              <a:rPr lang="en-US" baseline="0" dirty="0" smtClean="0"/>
              <a:t> living longer you might as well finish it now (in the context of Pacman only).</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24</a:t>
            </a:fld>
            <a:endParaRPr lang="en-US"/>
          </a:p>
        </p:txBody>
      </p:sp>
    </p:spTree>
    <p:extLst>
      <p:ext uri="{BB962C8B-B14F-4D97-AF65-F5344CB8AC3E}">
        <p14:creationId xmlns:p14="http://schemas.microsoft.com/office/powerpoint/2010/main" val="1992130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25</a:t>
            </a:fld>
            <a:endParaRPr lang="en-US"/>
          </a:p>
        </p:txBody>
      </p:sp>
    </p:spTree>
    <p:extLst>
      <p:ext uri="{BB962C8B-B14F-4D97-AF65-F5344CB8AC3E}">
        <p14:creationId xmlns:p14="http://schemas.microsoft.com/office/powerpoint/2010/main" val="769499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26</a:t>
            </a:fld>
            <a:endParaRPr lang="en-US"/>
          </a:p>
        </p:txBody>
      </p:sp>
    </p:spTree>
    <p:extLst>
      <p:ext uri="{BB962C8B-B14F-4D97-AF65-F5344CB8AC3E}">
        <p14:creationId xmlns:p14="http://schemas.microsoft.com/office/powerpoint/2010/main" val="941219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27</a:t>
            </a:fld>
            <a:endParaRPr lang="en-US"/>
          </a:p>
        </p:txBody>
      </p:sp>
    </p:spTree>
    <p:extLst>
      <p:ext uri="{BB962C8B-B14F-4D97-AF65-F5344CB8AC3E}">
        <p14:creationId xmlns:p14="http://schemas.microsoft.com/office/powerpoint/2010/main" val="1946892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28</a:t>
            </a:fld>
            <a:endParaRPr lang="en-US"/>
          </a:p>
        </p:txBody>
      </p:sp>
    </p:spTree>
    <p:extLst>
      <p:ext uri="{BB962C8B-B14F-4D97-AF65-F5344CB8AC3E}">
        <p14:creationId xmlns:p14="http://schemas.microsoft.com/office/powerpoint/2010/main" val="502821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Imperfect </a:t>
            </a:r>
            <a:r>
              <a:rPr lang="en-US" dirty="0" err="1" smtClean="0"/>
              <a:t>adverseries</a:t>
            </a:r>
            <a:r>
              <a:rPr lang="en-US" smtClean="0"/>
              <a:t> </a:t>
            </a:r>
            <a:endParaRPr lang="en-US" dirty="0" smtClean="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29</a:t>
            </a:fld>
            <a:endParaRPr lang="en-US"/>
          </a:p>
        </p:txBody>
      </p:sp>
    </p:spTree>
    <p:extLst>
      <p:ext uri="{BB962C8B-B14F-4D97-AF65-F5344CB8AC3E}">
        <p14:creationId xmlns:p14="http://schemas.microsoft.com/office/powerpoint/2010/main" val="171778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a:t>
            </a:fld>
            <a:endParaRPr lang="en-US"/>
          </a:p>
        </p:txBody>
      </p:sp>
    </p:spTree>
    <p:extLst>
      <p:ext uri="{BB962C8B-B14F-4D97-AF65-F5344CB8AC3E}">
        <p14:creationId xmlns:p14="http://schemas.microsoft.com/office/powerpoint/2010/main" val="4049612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46</a:t>
            </a:fld>
            <a:endParaRPr lang="en-US" smtClean="0">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47</a:t>
            </a:fld>
            <a:endParaRPr lang="en-US" smtClean="0">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If rightmost subtree had more children we could stop exploring after 2</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48</a:t>
            </a:fld>
            <a:endParaRPr lang="en-US" smtClean="0">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49</a:t>
            </a:fld>
            <a:endParaRPr lang="en-US"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50</a:t>
            </a:fld>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3</a:t>
            </a:fld>
            <a:endParaRPr lang="en-US" smtClean="0">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6</a:t>
            </a:fld>
            <a:endParaRPr lang="en-US" smtClean="0">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10</a:t>
            </a:fld>
            <a:endParaRPr lang="en-US"/>
          </a:p>
        </p:txBody>
      </p:sp>
    </p:spTree>
    <p:extLst>
      <p:ext uri="{BB962C8B-B14F-4D97-AF65-F5344CB8AC3E}">
        <p14:creationId xmlns:p14="http://schemas.microsoft.com/office/powerpoint/2010/main" val="203913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15</a:t>
            </a:fld>
            <a:endParaRPr lang="en-US" smtClean="0">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16</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BE10AB1-FB9A-4CFC-A058-E74AFD102927}"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276918-8EE8-41BC-8655-5862D016B2B9}"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C4A49B-9F02-4A5C-B982-4DFD370F18E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81798C-0F99-461B-869F-8FC2E08F7ABC}"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A71E20-2558-4548-9145-31A1CE74B67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6C36CE-9816-47A4-A648-59C94611F2D8}"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9567DB1-08A8-4DA3-8792-9FE41D7CAC05}"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D915A0-5737-488C-ABBC-0B423BC02545}"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56499FA-73C5-4A44-820B-A2808797D655}"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593802-8813-400D-A5BB-9C50C37ACBB4}"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A85C0E-EF3F-4D12-BC26-7AC478A25631}"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DD5B9B9-0596-4755-A407-4C3F5264CB69}"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0.png"/><Relationship Id="rId6" Type="http://schemas.openxmlformats.org/officeDocument/2006/relationships/hyperlink" Target="https://www.youtube.com/watch?v=rMz7JBRbmNo" TargetMode="External"/><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tags" Target="../tags/tag2.xml"/><Relationship Id="rId2" Type="http://schemas.openxmlformats.org/officeDocument/2006/relationships/tags" Target="../tags/tag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2.xml"/><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3.png"/><Relationship Id="rId9" Type="http://schemas.openxmlformats.org/officeDocument/2006/relationships/image" Target="../media/image16.png"/><Relationship Id="rId1" Type="http://schemas.openxmlformats.org/officeDocument/2006/relationships/tags" Target="../tags/tag4.xml"/><Relationship Id="rId2"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7.xml"/><Relationship Id="rId2" Type="http://schemas.openxmlformats.org/officeDocument/2006/relationships/tags" Target="../tags/tag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2.mp4"/><Relationship Id="rId2" Type="http://schemas.openxmlformats.org/officeDocument/2006/relationships/video" Target="../media/media2.mp4"/></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3.mp4"/><Relationship Id="rId2" Type="http://schemas.openxmlformats.org/officeDocument/2006/relationships/video" Target="../media/media3.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4.mp4"/><Relationship Id="rId2" Type="http://schemas.openxmlformats.org/officeDocument/2006/relationships/video" Target="../media/media4.mp4"/></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5.mp4"/><Relationship Id="rId2" Type="http://schemas.openxmlformats.org/officeDocument/2006/relationships/video" Target="../media/media5.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36.wmf"/><Relationship Id="rId5" Type="http://schemas.openxmlformats.org/officeDocument/2006/relationships/image" Target="../media/image37.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oleObject" Target="../embeddings/oleObject2.bin"/><Relationship Id="rId5" Type="http://schemas.openxmlformats.org/officeDocument/2006/relationships/image" Target="../media/image38.png"/><Relationship Id="rId6" Type="http://schemas.openxmlformats.org/officeDocument/2006/relationships/oleObject" Target="../embeddings/oleObject3.bin"/><Relationship Id="rId7" Type="http://schemas.openxmlformats.org/officeDocument/2006/relationships/oleObject" Target="../embeddings/oleObject4.bin"/><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6.mp4"/><Relationship Id="rId2" Type="http://schemas.openxmlformats.org/officeDocument/2006/relationships/video" Target="../media/media6.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7.mp4"/><Relationship Id="rId2" Type="http://schemas.openxmlformats.org/officeDocument/2006/relationships/video" Target="../media/media7.mp4"/></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8.mp4"/><Relationship Id="rId2" Type="http://schemas.openxmlformats.org/officeDocument/2006/relationships/video" Target="../media/media8.mp4"/></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1" Type="http://schemas.microsoft.com/office/2007/relationships/media" Target="../media/media9.mp4"/><Relationship Id="rId2" Type="http://schemas.openxmlformats.org/officeDocument/2006/relationships/video" Target="../media/media9.mp4"/></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altLang="en-US" dirty="0" smtClean="0"/>
              <a:t>Adversarial Search</a:t>
            </a: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altLang="en-US" dirty="0" smtClean="0"/>
              <a:t>Read AIMA </a:t>
            </a:r>
            <a:r>
              <a:rPr lang="nb-NO" dirty="0"/>
              <a:t>Chapter 5.2-5.5</a:t>
            </a:r>
            <a:endParaRPr lang="en-US" alt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6096001"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693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0" y="1524000"/>
            <a:ext cx="8274756" cy="4654550"/>
          </a:xfrm>
          <a:prstGeom prst="rect">
            <a:avLst/>
          </a:prstGeom>
        </p:spPr>
      </p:pic>
      <p:sp>
        <p:nvSpPr>
          <p:cNvPr id="4" name="Rectangle 3"/>
          <p:cNvSpPr/>
          <p:nvPr/>
        </p:nvSpPr>
        <p:spPr>
          <a:xfrm>
            <a:off x="3657600" y="6215618"/>
            <a:ext cx="5359288" cy="369332"/>
          </a:xfrm>
          <a:prstGeom prst="rect">
            <a:avLst/>
          </a:prstGeom>
        </p:spPr>
        <p:txBody>
          <a:bodyPr wrap="none">
            <a:spAutoFit/>
          </a:bodyPr>
          <a:lstStyle/>
          <a:p>
            <a:r>
              <a:rPr lang="en-US" dirty="0">
                <a:hlinkClick r:id="rId6"/>
              </a:rPr>
              <a:t>https://</a:t>
            </a:r>
            <a:r>
              <a:rPr lang="en-US" dirty="0" err="1">
                <a:hlinkClick r:id="rId6"/>
              </a:rPr>
              <a:t>www.youtube.com</a:t>
            </a:r>
            <a:r>
              <a:rPr lang="en-US" dirty="0">
                <a:hlinkClick r:id="rId6"/>
              </a:rPr>
              <a:t>/</a:t>
            </a:r>
            <a:r>
              <a:rPr lang="en-US" dirty="0" err="1">
                <a:hlinkClick r:id="rId6"/>
              </a:rPr>
              <a:t>watch?v</a:t>
            </a:r>
            <a:r>
              <a:rPr lang="en-US" dirty="0">
                <a:hlinkClick r:id="rId6"/>
              </a:rPr>
              <a:t>=rMz7JBRbmNo</a:t>
            </a:r>
            <a:endParaRPr lang="en-US" dirty="0"/>
          </a:p>
        </p:txBody>
      </p:sp>
    </p:spTree>
    <p:extLst>
      <p:ext uri="{BB962C8B-B14F-4D97-AF65-F5344CB8AC3E}">
        <p14:creationId xmlns:p14="http://schemas.microsoft.com/office/powerpoint/2010/main" val="10579396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smtClean="0">
                <a:latin typeface="Calibri" pitchFamily="34" charset="0"/>
              </a:rPr>
              <a:t>0</a:t>
            </a:r>
            <a:endParaRPr lang="en-US" sz="2400" dirty="0">
              <a:latin typeface="Calibri" pitchFamily="34" charset="0"/>
            </a:endParaRP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smtClean="0">
                <a:latin typeface="Calibri" pitchFamily="34" charset="0"/>
              </a:rPr>
              <a:t>2</a:t>
            </a:r>
            <a:endParaRPr lang="en-US" sz="2400" dirty="0">
              <a:latin typeface="Calibri" pitchFamily="34" charset="0"/>
            </a:endParaRP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smtClean="0">
                <a:latin typeface="Calibri" pitchFamily="34" charset="0"/>
              </a:rPr>
              <a:t>6</a:t>
            </a:r>
            <a:endParaRPr lang="en-US" sz="2400" dirty="0">
              <a:latin typeface="Calibri" pitchFamily="34" charset="0"/>
            </a:endParaRP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smtClean="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smtClean="0">
                  <a:latin typeface="Calibri" pitchFamily="34" charset="0"/>
                </a:rPr>
                <a:t>8</a:t>
              </a:r>
              <a:endParaRPr lang="en-US" dirty="0">
                <a:latin typeface="Calibri" pitchFamily="34" charset="0"/>
              </a:endParaRP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smtClean="0">
                  <a:latin typeface="Calibri" pitchFamily="34" charset="0"/>
                </a:rPr>
                <a:t>0</a:t>
              </a:r>
              <a:endParaRPr lang="en-US" dirty="0">
                <a:latin typeface="Calibri" pitchFamily="34" charset="0"/>
              </a:endParaRP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smtClean="0">
                  <a:latin typeface="Calibri" pitchFamily="34" charset="0"/>
                </a:rPr>
                <a:t>2</a:t>
              </a:r>
              <a:endParaRPr lang="en-US" dirty="0">
                <a:latin typeface="Calibri" pitchFamily="34" charset="0"/>
              </a:endParaRP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smtClean="0">
                  <a:latin typeface="Calibri" pitchFamily="34" charset="0"/>
                </a:rPr>
                <a:t>4</a:t>
              </a:r>
              <a:endParaRPr lang="en-US" dirty="0">
                <a:latin typeface="Calibri" pitchFamily="34" charset="0"/>
              </a:endParaRP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smtClean="0">
                  <a:latin typeface="Calibri" pitchFamily="34" charset="0"/>
                </a:rPr>
                <a:t>6</a:t>
              </a:r>
              <a:endParaRPr lang="en-US" dirty="0">
                <a:latin typeface="Calibri" pitchFamily="34" charset="0"/>
              </a:endParaRP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smtClean="0">
                  <a:latin typeface="Calibri" pitchFamily="34" charset="0"/>
                </a:rPr>
                <a:t>…</a:t>
              </a:r>
              <a:endParaRPr lang="en-US" dirty="0">
                <a:latin typeface="Calibri" pitchFamily="34" charset="0"/>
              </a:endParaRP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smtClean="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smtClean="0">
                <a:latin typeface="Calibri" pitchFamily="34" charset="0"/>
              </a:rPr>
              <a:t>Value of a state: The best achievable outcome (utility) from that state</a:t>
            </a:r>
            <a:endParaRPr lang="en-US" sz="2400" dirty="0">
              <a:latin typeface="Calibri" pitchFamily="34" charset="0"/>
            </a:endParaRP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Adversarial Game Trees</a:t>
            </a:r>
            <a:endParaRPr lang="en-US" dirty="0"/>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smtClean="0">
                <a:latin typeface="Calibri" pitchFamily="34" charset="0"/>
              </a:rPr>
              <a:t>-18</a:t>
            </a:r>
            <a:endParaRPr lang="en-US" sz="2400" dirty="0">
              <a:latin typeface="Calibri" pitchFamily="34" charset="0"/>
            </a:endParaRP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smtClean="0">
                <a:latin typeface="Calibri" pitchFamily="34" charset="0"/>
              </a:rPr>
              <a:t>+4</a:t>
            </a:r>
            <a:endParaRPr lang="en-US" sz="2400" dirty="0">
              <a:latin typeface="Calibri" pitchFamily="34" charset="0"/>
            </a:endParaRP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smtClean="0">
                <a:latin typeface="Calibri" pitchFamily="34" charset="0"/>
              </a:rPr>
              <a:t>…</a:t>
            </a:r>
            <a:endParaRPr lang="en-US" sz="2400" dirty="0">
              <a:latin typeface="Calibri" pitchFamily="34" charset="0"/>
            </a:endParaRP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smtClean="0">
                <a:latin typeface="Calibri" pitchFamily="34" charset="0"/>
              </a:rPr>
              <a:t>-20</a:t>
            </a:r>
            <a:endParaRPr lang="en-US" sz="2400" dirty="0">
              <a:latin typeface="Calibri" pitchFamily="34" charset="0"/>
            </a:endParaRP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Minimax</a:t>
            </a:r>
            <a:r>
              <a:rPr lang="en-US" dirty="0" smtClean="0"/>
              <a:t> Values</a:t>
            </a:r>
            <a:endParaRPr lang="en-US" dirty="0"/>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smtClean="0">
                  <a:latin typeface="Calibri" pitchFamily="34" charset="0"/>
                </a:rPr>
                <a:t>-5</a:t>
              </a:r>
              <a:endParaRPr lang="en-US" sz="2400" dirty="0">
                <a:latin typeface="Calibri" pitchFamily="34" charset="0"/>
              </a:endParaRP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smtClean="0">
                  <a:latin typeface="Calibri" pitchFamily="34" charset="0"/>
                </a:rPr>
                <a:t>-8</a:t>
              </a:r>
              <a:endParaRPr lang="en-US" sz="2400" dirty="0">
                <a:latin typeface="Calibri" pitchFamily="34" charset="0"/>
              </a:endParaRP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smtClean="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smtClean="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smtClean="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Tic-</a:t>
            </a:r>
            <a:r>
              <a:rPr lang="en-US" dirty="0" err="1" smtClean="0"/>
              <a:t>Tac</a:t>
            </a:r>
            <a:r>
              <a:rPr lang="en-US" dirty="0" smtClean="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smtClean="0"/>
              <a:t>Deterministic, zero-sum games:</a:t>
            </a:r>
          </a:p>
          <a:p>
            <a:pPr lvl="1" eaLnBrk="1" hangingPunct="1"/>
            <a:r>
              <a:rPr lang="en-US" sz="2200" dirty="0" smtClean="0"/>
              <a:t>Tic-tac-toe, chess, checkers</a:t>
            </a:r>
          </a:p>
          <a:p>
            <a:pPr lvl="1" eaLnBrk="1" hangingPunct="1"/>
            <a:r>
              <a:rPr lang="en-US" sz="2200" dirty="0" smtClean="0"/>
              <a:t>One player maximizes result</a:t>
            </a:r>
          </a:p>
          <a:p>
            <a:pPr lvl="1" eaLnBrk="1" hangingPunct="1"/>
            <a:r>
              <a:rPr lang="en-US" sz="2200" dirty="0" smtClean="0"/>
              <a:t>The other minimizes result</a:t>
            </a:r>
          </a:p>
          <a:p>
            <a:pPr lvl="1" eaLnBrk="1" hangingPunct="1"/>
            <a:endParaRPr lang="en-US" sz="2200" dirty="0" smtClean="0"/>
          </a:p>
          <a:p>
            <a:pPr eaLnBrk="1" hangingPunct="1"/>
            <a:r>
              <a:rPr lang="en-US" sz="2200" dirty="0" err="1" smtClean="0"/>
              <a:t>Minimax</a:t>
            </a:r>
            <a:r>
              <a:rPr lang="en-US" sz="2200" dirty="0" smtClean="0"/>
              <a:t> search:</a:t>
            </a:r>
          </a:p>
          <a:p>
            <a:pPr lvl="1" eaLnBrk="1" hangingPunct="1"/>
            <a:r>
              <a:rPr lang="en-US" sz="2200" dirty="0" smtClean="0"/>
              <a:t>A state-space search tree</a:t>
            </a:r>
          </a:p>
          <a:p>
            <a:pPr lvl="1" eaLnBrk="1" hangingPunct="1"/>
            <a:r>
              <a:rPr lang="en-US" sz="2200" dirty="0" smtClean="0"/>
              <a:t>Players alternate turns</a:t>
            </a:r>
          </a:p>
          <a:p>
            <a:pPr lvl="1" eaLnBrk="1" hangingPunct="1"/>
            <a:r>
              <a:rPr lang="en-US" sz="2200" dirty="0" smtClean="0"/>
              <a:t>Compute each node’s </a:t>
            </a:r>
            <a:r>
              <a:rPr lang="en-US" sz="2200" dirty="0" err="1" smtClean="0">
                <a:solidFill>
                  <a:srgbClr val="CC0000"/>
                </a:solidFill>
              </a:rPr>
              <a:t>minimax</a:t>
            </a:r>
            <a:r>
              <a:rPr lang="en-US" sz="2200" dirty="0" smtClean="0">
                <a:solidFill>
                  <a:srgbClr val="CC0000"/>
                </a:solidFill>
              </a:rPr>
              <a:t> value: </a:t>
            </a:r>
            <a:r>
              <a:rPr lang="en-US" sz="2200" dirty="0" smtClean="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lang="en-US" sz="2400" kern="0" dirty="0" smtClean="0">
                <a:latin typeface="Times New Roman" pitchFamily="18" charset="0"/>
                <a:cs typeface="Times New Roman" pitchFamily="18" charset="0"/>
              </a:rPr>
              <a:t>+</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smtClean="0">
                <a:latin typeface="Calibri" pitchFamily="34" charset="0"/>
              </a:rPr>
              <a:t>v = min(v, </a:t>
            </a:r>
            <a:r>
              <a:rPr kumimoji="0" lang="en-US" sz="2400" b="0" i="0" u="none" strike="noStrike" kern="0" cap="none" spc="0" normalizeH="0" baseline="0" noProof="0" dirty="0" smtClean="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v = max(v, </a:t>
            </a:r>
            <a:r>
              <a:rPr kumimoji="0" lang="en-US" sz="2400" b="0" i="0" u="none" strike="noStrike" kern="0" cap="none" spc="0" normalizeH="0" baseline="0" noProof="0" dirty="0" smtClean="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smtClean="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smtClean="0"/>
          </a:p>
          <a:p>
            <a:pPr>
              <a:lnSpc>
                <a:spcPct val="80000"/>
              </a:lnSpc>
              <a:spcBef>
                <a:spcPts val="1200"/>
              </a:spcBef>
              <a:buFont typeface="Wingdings" pitchFamily="2" charset="2"/>
              <a:buNone/>
            </a:pPr>
            <a:r>
              <a:rPr lang="en-US" sz="2400" dirty="0" smtClean="0">
                <a:solidFill>
                  <a:srgbClr val="7030A0"/>
                </a:solidFill>
              </a:rPr>
              <a:t>def value(state):</a:t>
            </a:r>
          </a:p>
          <a:p>
            <a:pPr lvl="1">
              <a:lnSpc>
                <a:spcPct val="80000"/>
              </a:lnSpc>
              <a:buFont typeface="Wingdings" pitchFamily="2" charset="2"/>
              <a:buNone/>
            </a:pPr>
            <a:r>
              <a:rPr lang="en-US" sz="2400" dirty="0" smtClean="0"/>
              <a:t>if the state is a terminal state: return the state’s utility</a:t>
            </a:r>
          </a:p>
          <a:p>
            <a:pPr lvl="1">
              <a:lnSpc>
                <a:spcPct val="80000"/>
              </a:lnSpc>
              <a:buFont typeface="Wingdings" pitchFamily="2" charset="2"/>
              <a:buNone/>
            </a:pPr>
            <a:r>
              <a:rPr lang="en-US" sz="2400" dirty="0" smtClean="0"/>
              <a:t>if the next agent is </a:t>
            </a:r>
            <a:r>
              <a:rPr lang="en-US" sz="2400" dirty="0" smtClean="0">
                <a:solidFill>
                  <a:srgbClr val="0070C0"/>
                </a:solidFill>
              </a:rPr>
              <a:t>MAX</a:t>
            </a:r>
            <a:r>
              <a:rPr lang="en-US" sz="2400" dirty="0" smtClean="0"/>
              <a:t>: return </a:t>
            </a:r>
            <a:r>
              <a:rPr lang="en-US" sz="2400" dirty="0" smtClean="0">
                <a:solidFill>
                  <a:srgbClr val="0070C0"/>
                </a:solidFill>
              </a:rPr>
              <a:t>max-value(state)</a:t>
            </a:r>
          </a:p>
          <a:p>
            <a:pPr lvl="1">
              <a:lnSpc>
                <a:spcPct val="80000"/>
              </a:lnSpc>
              <a:buFont typeface="Wingdings" pitchFamily="2" charset="2"/>
              <a:buNone/>
            </a:pPr>
            <a:r>
              <a:rPr lang="en-US" sz="2400" dirty="0" smtClean="0"/>
              <a:t>if the next agent is </a:t>
            </a:r>
            <a:r>
              <a:rPr lang="en-US" sz="2400" dirty="0" smtClean="0">
                <a:solidFill>
                  <a:srgbClr val="C00000"/>
                </a:solidFill>
              </a:rPr>
              <a:t>MIN</a:t>
            </a:r>
            <a:r>
              <a:rPr lang="en-US" sz="2400" dirty="0" smtClean="0"/>
              <a:t>: return </a:t>
            </a:r>
            <a:r>
              <a:rPr lang="en-US" sz="2400" dirty="0" smtClean="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min(v,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smtClean="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smtClean="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smtClean="0">
                <a:latin typeface="Calibri" pitchFamily="34" charset="0"/>
              </a:rPr>
              <a:t>initialize v = </a:t>
            </a:r>
            <a:r>
              <a:rPr lang="en-US" sz="2400" kern="0" dirty="0" smtClean="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smtClean="0">
                <a:latin typeface="Calibri" pitchFamily="34" charset="0"/>
              </a:rPr>
              <a:t>for each successor of state:</a:t>
            </a:r>
          </a:p>
          <a:p>
            <a:pPr marL="1142942" lvl="2" indent="-228589">
              <a:lnSpc>
                <a:spcPct val="80000"/>
              </a:lnSpc>
              <a:spcBef>
                <a:spcPct val="20000"/>
              </a:spcBef>
              <a:buClr>
                <a:schemeClr val="accent2"/>
              </a:buClr>
              <a:defRPr/>
            </a:pPr>
            <a:r>
              <a:rPr lang="en-US" sz="2400" kern="0" dirty="0" smtClean="0">
                <a:latin typeface="Calibri" pitchFamily="34" charset="0"/>
              </a:rPr>
              <a:t>v = max(v, </a:t>
            </a:r>
            <a:r>
              <a:rPr lang="en-US" sz="2400" kern="0" dirty="0" smtClean="0">
                <a:solidFill>
                  <a:srgbClr val="7030A0"/>
                </a:solidFill>
                <a:latin typeface="Calibri" pitchFamily="34" charset="0"/>
              </a:rPr>
              <a:t>value(successor)</a:t>
            </a:r>
            <a:r>
              <a:rPr lang="en-US" sz="2400" kern="0" dirty="0" smtClean="0">
                <a:latin typeface="Calibri" pitchFamily="34" charset="0"/>
              </a:rPr>
              <a:t>)</a:t>
            </a:r>
          </a:p>
          <a:p>
            <a:pPr marL="742913" lvl="1" indent="-285737">
              <a:lnSpc>
                <a:spcPct val="80000"/>
              </a:lnSpc>
              <a:spcBef>
                <a:spcPct val="20000"/>
              </a:spcBef>
              <a:buClr>
                <a:schemeClr val="tx1"/>
              </a:buClr>
              <a:defRPr/>
            </a:pPr>
            <a:r>
              <a:rPr lang="en-US" sz="2400" kern="0" dirty="0" smtClean="0">
                <a:latin typeface="Calibri" pitchFamily="34" charset="0"/>
              </a:rPr>
              <a:t>return 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47178" y="1789356"/>
            <a:ext cx="6297644" cy="4803287"/>
          </a:xfrm>
          <a:prstGeom prst="rect">
            <a:avLst/>
          </a:prstGeom>
          <a:noFill/>
          <a:extLst>
            <a:ext uri="{909E8E84-426E-40dd-AFC4-6F175D3DCCD1}">
              <a14:hiddenFill xmlns="" xmlns:a14="http://schemas.microsoft.com/office/drawing/2010/main">
                <a:solidFill>
                  <a:srgbClr val="FFFFFF"/>
                </a:solidFill>
              </a14:hiddenFill>
            </a:ext>
          </a:extLst>
        </p:spPr>
      </p:pic>
      <p:sp>
        <p:nvSpPr>
          <p:cNvPr id="5122" name="Rectangle 5"/>
          <p:cNvSpPr>
            <a:spLocks noGrp="1" noChangeArrowheads="1"/>
          </p:cNvSpPr>
          <p:nvPr>
            <p:ph type="ctrTitle"/>
          </p:nvPr>
        </p:nvSpPr>
        <p:spPr>
          <a:xfrm>
            <a:off x="0" y="279403"/>
            <a:ext cx="12192000" cy="1470025"/>
          </a:xfrm>
        </p:spPr>
        <p:txBody>
          <a:bodyPr/>
          <a:lstStyle/>
          <a:p>
            <a:pPr eaLnBrk="1" hangingPunct="1"/>
            <a:r>
              <a:rPr lang="en-US" dirty="0" smtClean="0"/>
              <a:t>Adversarial Search</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5125" name="Text Box 8"/>
          <p:cNvSpPr txBox="1">
            <a:spLocks noChangeArrowheads="1"/>
          </p:cNvSpPr>
          <p:nvPr/>
        </p:nvSpPr>
        <p:spPr bwMode="auto">
          <a:xfrm>
            <a:off x="76200" y="5511229"/>
            <a:ext cx="12192000" cy="584771"/>
          </a:xfrm>
          <a:prstGeom prst="rect">
            <a:avLst/>
          </a:prstGeom>
          <a:noFill/>
          <a:ln w="9525">
            <a:noFill/>
            <a:miter lim="800000"/>
            <a:headEnd/>
            <a:tailEnd/>
          </a:ln>
        </p:spPr>
        <p:txBody>
          <a:bodyPr wrap="square" lIns="91432" tIns="45718" rIns="91432" bIns="45718">
            <a:spAutoFit/>
          </a:bodyPr>
          <a:lstStyle/>
          <a:p>
            <a:pPr algn="ctr">
              <a:spcBef>
                <a:spcPts val="0"/>
              </a:spcBef>
            </a:pPr>
            <a:r>
              <a:rPr lang="en-US" sz="1600" dirty="0" smtClean="0">
                <a:solidFill>
                  <a:schemeClr val="bg1"/>
                </a:solidFill>
                <a:latin typeface="Calibri"/>
                <a:cs typeface="Calibri"/>
              </a:rPr>
              <a:t>Instructors: Dan Klein and Pieter Abbeel</a:t>
            </a:r>
          </a:p>
          <a:p>
            <a:pPr algn="ctr">
              <a:spcBef>
                <a:spcPts val="0"/>
              </a:spcBef>
            </a:pPr>
            <a:r>
              <a:rPr lang="en-US" sz="1600" dirty="0" smtClean="0">
                <a:solidFill>
                  <a:schemeClr val="bg1"/>
                </a:solidFill>
                <a:latin typeface="Calibri"/>
                <a:cs typeface="Calibri"/>
              </a:rPr>
              <a:t>University of California, Berkeley</a:t>
            </a:r>
          </a:p>
        </p:txBody>
      </p:sp>
      <p:sp>
        <p:nvSpPr>
          <p:cNvPr id="7" name="Text Box 8"/>
          <p:cNvSpPr txBox="1">
            <a:spLocks noChangeArrowheads="1"/>
          </p:cNvSpPr>
          <p:nvPr/>
        </p:nvSpPr>
        <p:spPr bwMode="auto">
          <a:xfrm>
            <a:off x="0" y="6511753"/>
            <a:ext cx="12192000" cy="284691"/>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smtClean="0"/>
              <a:t>Minimax</a:t>
            </a:r>
            <a:r>
              <a:rPr lang="en-US" dirty="0" smtClean="0"/>
              <a:t> Efficiency</a:t>
            </a:r>
            <a:endParaRPr lang="en-US" dirty="0"/>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smtClean="0">
                <a:solidFill>
                  <a:srgbClr val="333399"/>
                </a:solidFill>
              </a:rPr>
              <a:t>How efficient is </a:t>
            </a:r>
            <a:r>
              <a:rPr lang="en-US" sz="2800" dirty="0" err="1" smtClean="0">
                <a:solidFill>
                  <a:srgbClr val="333399"/>
                </a:solidFill>
              </a:rPr>
              <a:t>minimax</a:t>
            </a:r>
            <a:r>
              <a:rPr lang="en-US" sz="2800" dirty="0" smtClean="0">
                <a:solidFill>
                  <a:srgbClr val="333399"/>
                </a:solidFill>
              </a:rPr>
              <a:t>?</a:t>
            </a:r>
          </a:p>
          <a:p>
            <a:pPr lvl="1">
              <a:lnSpc>
                <a:spcPct val="90000"/>
              </a:lnSpc>
              <a:buClr>
                <a:srgbClr val="333399"/>
              </a:buClr>
            </a:pPr>
            <a:r>
              <a:rPr lang="en-US" sz="2400" dirty="0" smtClean="0"/>
              <a:t>Just like (exhaustive) DFS</a:t>
            </a:r>
          </a:p>
          <a:p>
            <a:pPr lvl="1">
              <a:lnSpc>
                <a:spcPct val="90000"/>
              </a:lnSpc>
              <a:buClr>
                <a:srgbClr val="000000"/>
              </a:buClr>
            </a:pPr>
            <a:r>
              <a:rPr lang="en-US" sz="2400" dirty="0" smtClean="0">
                <a:solidFill>
                  <a:srgbClr val="000000"/>
                </a:solidFill>
                <a:ea typeface="+mn-ea"/>
                <a:cs typeface="+mn-cs"/>
              </a:rPr>
              <a:t>Time: O(</a:t>
            </a:r>
            <a:r>
              <a:rPr lang="en-US" sz="2400" dirty="0" err="1" smtClean="0">
                <a:solidFill>
                  <a:srgbClr val="000000"/>
                </a:solidFill>
                <a:ea typeface="+mn-ea"/>
                <a:cs typeface="+mn-cs"/>
              </a:rPr>
              <a:t>b</a:t>
            </a:r>
            <a:r>
              <a:rPr lang="en-US" sz="2400" baseline="30000" dirty="0" err="1" smtClean="0">
                <a:solidFill>
                  <a:srgbClr val="000000"/>
                </a:solidFill>
                <a:ea typeface="+mn-ea"/>
                <a:cs typeface="+mn-cs"/>
              </a:rPr>
              <a:t>m</a:t>
            </a:r>
            <a:r>
              <a:rPr lang="en-US" sz="2400" dirty="0" smtClean="0">
                <a:solidFill>
                  <a:srgbClr val="000000"/>
                </a:solidFill>
                <a:ea typeface="+mn-ea"/>
                <a:cs typeface="+mn-cs"/>
              </a:rPr>
              <a:t>)</a:t>
            </a:r>
          </a:p>
          <a:p>
            <a:pPr lvl="1">
              <a:lnSpc>
                <a:spcPct val="90000"/>
              </a:lnSpc>
              <a:buClr>
                <a:srgbClr val="000000"/>
              </a:buClr>
            </a:pPr>
            <a:r>
              <a:rPr lang="en-US" sz="2400" dirty="0" smtClean="0">
                <a:solidFill>
                  <a:srgbClr val="000000"/>
                </a:solidFill>
                <a:ea typeface="+mn-ea"/>
                <a:cs typeface="+mn-cs"/>
              </a:rPr>
              <a:t>Space: O(</a:t>
            </a:r>
            <a:r>
              <a:rPr lang="en-US" sz="2400" dirty="0" err="1" smtClean="0">
                <a:solidFill>
                  <a:srgbClr val="000000"/>
                </a:solidFill>
                <a:ea typeface="+mn-ea"/>
                <a:cs typeface="+mn-cs"/>
              </a:rPr>
              <a:t>bm</a:t>
            </a:r>
            <a:r>
              <a:rPr lang="en-US" sz="2400" dirty="0" smtClean="0">
                <a:solidFill>
                  <a:srgbClr val="000000"/>
                </a:solidFill>
                <a:ea typeface="+mn-ea"/>
                <a:cs typeface="+mn-cs"/>
              </a:rPr>
              <a:t>)</a:t>
            </a:r>
          </a:p>
          <a:p>
            <a:pPr lvl="0">
              <a:lnSpc>
                <a:spcPct val="90000"/>
              </a:lnSpc>
              <a:buClr>
                <a:srgbClr val="333399"/>
              </a:buClr>
            </a:pPr>
            <a:endParaRPr lang="en-US" sz="2800" dirty="0" smtClean="0">
              <a:solidFill>
                <a:srgbClr val="333399"/>
              </a:solidFill>
            </a:endParaRPr>
          </a:p>
          <a:p>
            <a:pPr lvl="0">
              <a:lnSpc>
                <a:spcPct val="90000"/>
              </a:lnSpc>
              <a:buClr>
                <a:srgbClr val="333399"/>
              </a:buClr>
            </a:pPr>
            <a:r>
              <a:rPr lang="en-US" sz="2800" dirty="0" smtClean="0">
                <a:solidFill>
                  <a:srgbClr val="333399"/>
                </a:solidFill>
              </a:rPr>
              <a:t>Example: For </a:t>
            </a:r>
            <a:r>
              <a:rPr lang="en-US" sz="2800" kern="1200" dirty="0" smtClean="0">
                <a:solidFill>
                  <a:srgbClr val="333399"/>
                </a:solidFill>
              </a:rPr>
              <a:t>chess, b </a:t>
            </a:r>
            <a:r>
              <a:rPr lang="en-US" sz="2800" kern="1200" dirty="0" smtClean="0">
                <a:solidFill>
                  <a:srgbClr val="333399"/>
                </a:solidFill>
                <a:sym typeface="Symbol" pitchFamily="18" charset="2"/>
              </a:rPr>
              <a:t> 35, m  100</a:t>
            </a:r>
            <a:endParaRPr lang="en-US" sz="2800" dirty="0" smtClean="0">
              <a:solidFill>
                <a:srgbClr val="333399"/>
              </a:solidFill>
            </a:endParaRPr>
          </a:p>
          <a:p>
            <a:pPr marL="800082" lvl="1" indent="-342882">
              <a:lnSpc>
                <a:spcPct val="90000"/>
              </a:lnSpc>
              <a:buClrTx/>
            </a:pPr>
            <a:r>
              <a:rPr lang="en-US" sz="2400" dirty="0" smtClean="0">
                <a:solidFill>
                  <a:srgbClr val="000000"/>
                </a:solidFill>
                <a:ea typeface="+mn-ea"/>
                <a:cs typeface="+mn-cs"/>
              </a:rPr>
              <a:t>Exact solution is completely infeasible</a:t>
            </a:r>
          </a:p>
          <a:p>
            <a:pPr marL="800082" lvl="1" indent="-342882">
              <a:lnSpc>
                <a:spcPct val="90000"/>
              </a:lnSpc>
              <a:buClrTx/>
            </a:pPr>
            <a:r>
              <a:rPr lang="en-US" sz="2400" dirty="0" smtClean="0">
                <a:solidFill>
                  <a:srgbClr val="000000"/>
                </a:solidFill>
                <a:ea typeface="+mn-ea"/>
                <a:cs typeface="+mn-cs"/>
              </a:rPr>
              <a:t>But, do we need to explore the whole tree?</a:t>
            </a:r>
          </a:p>
          <a:p>
            <a:endParaRPr lang="en-US" sz="4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 xmlns:a14="http://schemas.microsoft.com/office/drawing/2010/main">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smtClean="0"/>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smtClean="0"/>
              <a:t>Optimal against a perfect player.  Otherwise?</a:t>
            </a:r>
          </a:p>
          <a:p>
            <a:pPr algn="ctr" eaLnBrk="1" hangingPunct="1">
              <a:lnSpc>
                <a:spcPct val="90000"/>
              </a:lnSpc>
            </a:pPr>
            <a:endParaRPr lang="en-US" sz="2800" dirty="0" smtClean="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0"/>
            <a:ext cx="9578411" cy="6858000"/>
          </a:xfrm>
          <a:prstGeom prst="rect">
            <a:avLst/>
          </a:prstGeom>
        </p:spPr>
      </p:pic>
    </p:spTree>
    <p:extLst>
      <p:ext uri="{BB962C8B-B14F-4D97-AF65-F5344CB8AC3E}">
        <p14:creationId xmlns:p14="http://schemas.microsoft.com/office/powerpoint/2010/main" val="10015516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432" y="1295400"/>
            <a:ext cx="6644603" cy="47898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0"/>
            <a:ext cx="9513621" cy="6858000"/>
          </a:xfrm>
          <a:prstGeom prst="rect">
            <a:avLst/>
          </a:prstGeom>
        </p:spPr>
      </p:pic>
    </p:spTree>
    <p:extLst>
      <p:ext uri="{BB962C8B-B14F-4D97-AF65-F5344CB8AC3E}">
        <p14:creationId xmlns:p14="http://schemas.microsoft.com/office/powerpoint/2010/main" val="126288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0"/>
            <a:ext cx="9578411" cy="6858000"/>
          </a:xfrm>
          <a:prstGeom prst="rect">
            <a:avLst/>
          </a:prstGeom>
        </p:spPr>
      </p:pic>
    </p:spTree>
    <p:extLst>
      <p:ext uri="{BB962C8B-B14F-4D97-AF65-F5344CB8AC3E}">
        <p14:creationId xmlns:p14="http://schemas.microsoft.com/office/powerpoint/2010/main" val="719609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spTree>
    <p:extLst>
      <p:ext uri="{BB962C8B-B14F-4D97-AF65-F5344CB8AC3E}">
        <p14:creationId xmlns:p14="http://schemas.microsoft.com/office/powerpoint/2010/main" val="2007106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0"/>
            <a:ext cx="9591209" cy="685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0800" y="0"/>
            <a:ext cx="9537239" cy="6858000"/>
          </a:xfrm>
          <a:prstGeom prst="rect">
            <a:avLst/>
          </a:prstGeom>
        </p:spPr>
      </p:pic>
    </p:spTree>
    <p:extLst>
      <p:ext uri="{BB962C8B-B14F-4D97-AF65-F5344CB8AC3E}">
        <p14:creationId xmlns:p14="http://schemas.microsoft.com/office/powerpoint/2010/main" val="7219744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0"/>
            <a:ext cx="9591209" cy="6858000"/>
          </a:xfrm>
          <a:prstGeom prst="rect">
            <a:avLst/>
          </a:prstGeom>
        </p:spPr>
      </p:pic>
    </p:spTree>
    <p:extLst>
      <p:ext uri="{BB962C8B-B14F-4D97-AF65-F5344CB8AC3E}">
        <p14:creationId xmlns:p14="http://schemas.microsoft.com/office/powerpoint/2010/main" val="707979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0"/>
            <a:ext cx="9591209" cy="685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0"/>
            <a:ext cx="9585533" cy="6858000"/>
          </a:xfrm>
          <a:prstGeom prst="rect">
            <a:avLst/>
          </a:prstGeom>
        </p:spPr>
      </p:pic>
    </p:spTree>
    <p:extLst>
      <p:ext uri="{BB962C8B-B14F-4D97-AF65-F5344CB8AC3E}">
        <p14:creationId xmlns:p14="http://schemas.microsoft.com/office/powerpoint/2010/main" val="211750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a:t>
            </a:r>
            <a:r>
              <a:rPr lang="en-US" dirty="0" err="1" smtClean="0"/>
              <a:t>PacMan</a:t>
            </a:r>
            <a:r>
              <a:rPr lang="en-US" dirty="0" smtClean="0"/>
              <a:t> do?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447800"/>
            <a:ext cx="6476999" cy="463743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800" y="0"/>
            <a:ext cx="9538790" cy="68580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0"/>
            <a:ext cx="9591209" cy="6858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0" y="0"/>
            <a:ext cx="9585533" cy="68580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400" y="0"/>
            <a:ext cx="9578411" cy="6858000"/>
          </a:xfrm>
          <a:prstGeom prst="rect">
            <a:avLst/>
          </a:prstGeom>
        </p:spPr>
      </p:pic>
    </p:spTree>
    <p:extLst>
      <p:ext uri="{BB962C8B-B14F-4D97-AF65-F5344CB8AC3E}">
        <p14:creationId xmlns:p14="http://schemas.microsoft.com/office/powerpoint/2010/main" val="576614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smtClean="0"/>
              <a:t>Checkers:</a:t>
            </a:r>
            <a:r>
              <a:rPr lang="en-US" sz="1900" dirty="0" smtClean="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smtClean="0"/>
          </a:p>
          <a:p>
            <a:pPr eaLnBrk="1" hangingPunct="1">
              <a:lnSpc>
                <a:spcPct val="80000"/>
              </a:lnSpc>
            </a:pPr>
            <a:r>
              <a:rPr lang="en-US" sz="1900" b="1" dirty="0" smtClean="0"/>
              <a:t>Chess:</a:t>
            </a:r>
            <a:r>
              <a:rPr lang="en-US" sz="1900" dirty="0" smtClean="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smtClean="0"/>
          </a:p>
          <a:p>
            <a:pPr>
              <a:lnSpc>
                <a:spcPct val="80000"/>
              </a:lnSpc>
            </a:pPr>
            <a:r>
              <a:rPr lang="en-US" sz="1900" b="1" dirty="0"/>
              <a:t>Go:</a:t>
            </a:r>
            <a:r>
              <a:rPr lang="en-US" sz="1900" dirty="0"/>
              <a:t> 2017: </a:t>
            </a:r>
            <a:r>
              <a:rPr lang="en-US" sz="1900" dirty="0" err="1"/>
              <a:t>AlphaGo</a:t>
            </a:r>
            <a:r>
              <a:rPr lang="en-US" sz="1900" dirty="0"/>
              <a:t> beat </a:t>
            </a:r>
            <a:r>
              <a:rPr lang="en-US" sz="1900" dirty="0" err="1"/>
              <a:t>Ke</a:t>
            </a:r>
            <a:r>
              <a:rPr lang="en-US" sz="1900" dirty="0"/>
              <a:t> </a:t>
            </a:r>
            <a:r>
              <a:rPr lang="en-US" sz="1900" dirty="0" err="1"/>
              <a:t>Jie</a:t>
            </a:r>
            <a:r>
              <a:rPr lang="en-US" sz="1900" dirty="0"/>
              <a:t> the number 1 ranked </a:t>
            </a:r>
            <a:r>
              <a:rPr lang="en-US" sz="1900" dirty="0" err="1"/>
              <a:t>playerin</a:t>
            </a:r>
            <a:r>
              <a:rPr lang="en-US" sz="1900" dirty="0"/>
              <a:t> the </a:t>
            </a:r>
            <a:r>
              <a:rPr lang="en-US" sz="1900" dirty="0" smtClean="0"/>
              <a:t>world. In go, b &gt; 300!  Classic programs use pattern knowledge bases, but big recent advances use Monte Carlo (randomized) expansion methods.</a:t>
            </a:r>
          </a:p>
          <a:p>
            <a:pPr eaLnBrk="1" hangingPunct="1">
              <a:lnSpc>
                <a:spcPct val="80000"/>
              </a:lnSpc>
            </a:pPr>
            <a:endParaRPr lang="en-US" sz="1600" b="1" dirty="0" smtClean="0"/>
          </a:p>
          <a:p>
            <a:pPr eaLnBrk="1" hangingPunct="1">
              <a:lnSpc>
                <a:spcPct val="80000"/>
              </a:lnSpc>
            </a:pPr>
            <a:r>
              <a:rPr lang="en-US" sz="1900" b="1" dirty="0" err="1" smtClean="0"/>
              <a:t>Pacman</a:t>
            </a:r>
            <a:endParaRPr lang="en-US" sz="1900" dirty="0" smtClean="0"/>
          </a:p>
          <a:p>
            <a:pPr eaLnBrk="1" hangingPunct="1">
              <a:lnSpc>
                <a:spcPct val="80000"/>
              </a:lnSpc>
            </a:pPr>
            <a:endParaRPr lang="en-US" sz="19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Min vs. </a:t>
            </a:r>
            <a:r>
              <a:rPr lang="en-US" dirty="0" err="1" smtClean="0"/>
              <a:t>Exp</a:t>
            </a:r>
            <a:r>
              <a:rPr lang="en-US" dirty="0" smtClean="0"/>
              <a:t> (Min)</a:t>
            </a:r>
            <a:endParaRPr lang="en-US" dirty="0"/>
          </a:p>
        </p:txBody>
      </p:sp>
      <p:pic>
        <p:nvPicPr>
          <p:cNvPr id="5" name="Min vs Exp (m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82000" cy="5238750"/>
          </a:xfrm>
          <a:prstGeom prst="rect">
            <a:avLst/>
          </a:prstGeom>
        </p:spPr>
      </p:pic>
    </p:spTree>
    <p:extLst>
      <p:ext uri="{BB962C8B-B14F-4D97-AF65-F5344CB8AC3E}">
        <p14:creationId xmlns:p14="http://schemas.microsoft.com/office/powerpoint/2010/main" val="3946392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Min vs. </a:t>
            </a:r>
            <a:r>
              <a:rPr lang="en-US" dirty="0" err="1" smtClean="0"/>
              <a:t>Exp</a:t>
            </a:r>
            <a:r>
              <a:rPr lang="en-US" dirty="0" smtClean="0"/>
              <a:t> (</a:t>
            </a:r>
            <a:r>
              <a:rPr lang="en-US" dirty="0" err="1" smtClean="0"/>
              <a:t>Exp</a:t>
            </a:r>
            <a:r>
              <a:rPr lang="en-US" dirty="0" smtClean="0"/>
              <a:t>)</a:t>
            </a:r>
            <a:endParaRPr lang="en-US" dirty="0"/>
          </a:p>
        </p:txBody>
      </p:sp>
      <p:pic>
        <p:nvPicPr>
          <p:cNvPr id="3" name="Min vs Exp (ex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Resource Limits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Resource Limits</a:t>
            </a:r>
          </a:p>
        </p:txBody>
      </p:sp>
      <p:sp>
        <p:nvSpPr>
          <p:cNvPr id="17411" name="Rectangle 3"/>
          <p:cNvSpPr>
            <a:spLocks noGrp="1" noChangeArrowheads="1"/>
          </p:cNvSpPr>
          <p:nvPr>
            <p:ph idx="1"/>
          </p:nvPr>
        </p:nvSpPr>
        <p:spPr>
          <a:xfrm>
            <a:off x="304800" y="1371600"/>
            <a:ext cx="7086600" cy="4525963"/>
          </a:xfrm>
        </p:spPr>
        <p:txBody>
          <a:bodyPr/>
          <a:lstStyle/>
          <a:p>
            <a:pPr eaLnBrk="1" hangingPunct="1">
              <a:lnSpc>
                <a:spcPct val="80000"/>
              </a:lnSpc>
            </a:pPr>
            <a:r>
              <a:rPr lang="en-US" sz="2400" dirty="0" smtClean="0"/>
              <a:t>Problem: In realistic games, cannot search to leaves!</a:t>
            </a:r>
          </a:p>
          <a:p>
            <a:pPr lvl="1" eaLnBrk="1" hangingPunct="1">
              <a:lnSpc>
                <a:spcPct val="80000"/>
              </a:lnSpc>
            </a:pPr>
            <a:endParaRPr lang="en-US" sz="1400" dirty="0" smtClean="0"/>
          </a:p>
          <a:p>
            <a:pPr eaLnBrk="1" hangingPunct="1">
              <a:lnSpc>
                <a:spcPct val="80000"/>
              </a:lnSpc>
            </a:pPr>
            <a:r>
              <a:rPr lang="en-US" sz="2400" dirty="0" smtClean="0"/>
              <a:t>Solution: Depth-limited search</a:t>
            </a:r>
          </a:p>
          <a:p>
            <a:pPr lvl="1" eaLnBrk="1" hangingPunct="1">
              <a:lnSpc>
                <a:spcPct val="80000"/>
              </a:lnSpc>
            </a:pPr>
            <a:r>
              <a:rPr lang="en-US" sz="2000" dirty="0" smtClean="0"/>
              <a:t>Instead, search only to a limited depth in the tree</a:t>
            </a:r>
          </a:p>
          <a:p>
            <a:pPr lvl="1" eaLnBrk="1" hangingPunct="1">
              <a:lnSpc>
                <a:spcPct val="80000"/>
              </a:lnSpc>
            </a:pPr>
            <a:r>
              <a:rPr lang="en-US" sz="2000" dirty="0" smtClean="0"/>
              <a:t>Replace terminal utilities with an evaluation function for non-terminal positions</a:t>
            </a:r>
          </a:p>
          <a:p>
            <a:pPr lvl="1" eaLnBrk="1" hangingPunct="1">
              <a:lnSpc>
                <a:spcPct val="80000"/>
              </a:lnSpc>
            </a:pPr>
            <a:endParaRPr lang="en-US" sz="1400" dirty="0" smtClean="0"/>
          </a:p>
          <a:p>
            <a:pPr eaLnBrk="1" hangingPunct="1">
              <a:lnSpc>
                <a:spcPct val="80000"/>
              </a:lnSpc>
            </a:pPr>
            <a:r>
              <a:rPr lang="en-US" sz="2400" dirty="0" smtClean="0"/>
              <a:t>Example:</a:t>
            </a:r>
          </a:p>
          <a:p>
            <a:pPr lvl="1" eaLnBrk="1" hangingPunct="1">
              <a:lnSpc>
                <a:spcPct val="80000"/>
              </a:lnSpc>
            </a:pPr>
            <a:r>
              <a:rPr lang="en-US" sz="2000" dirty="0" smtClean="0"/>
              <a:t>Suppose we have 100 seconds, can explore 10K nodes / sec</a:t>
            </a:r>
          </a:p>
          <a:p>
            <a:pPr lvl="1" eaLnBrk="1" hangingPunct="1">
              <a:lnSpc>
                <a:spcPct val="80000"/>
              </a:lnSpc>
            </a:pPr>
            <a:r>
              <a:rPr lang="en-US" sz="2000" dirty="0" smtClean="0"/>
              <a:t>So can check 1M nodes per move</a:t>
            </a:r>
          </a:p>
          <a:p>
            <a:pPr lvl="1" eaLnBrk="1" hangingPunct="1">
              <a:lnSpc>
                <a:spcPct val="80000"/>
              </a:lnSpc>
            </a:pPr>
            <a:r>
              <a:rPr lang="en-US" sz="2000" dirty="0" smtClean="0">
                <a:sym typeface="Symbol" pitchFamily="18" charset="2"/>
              </a:rPr>
              <a:t>- reaches about depth 8 – decent chess program</a:t>
            </a:r>
          </a:p>
          <a:p>
            <a:pPr eaLnBrk="1" hangingPunct="1">
              <a:lnSpc>
                <a:spcPct val="80000"/>
              </a:lnSpc>
            </a:pPr>
            <a:endParaRPr lang="en-US" sz="1400" dirty="0" smtClean="0"/>
          </a:p>
          <a:p>
            <a:pPr eaLnBrk="1" hangingPunct="1">
              <a:lnSpc>
                <a:spcPct val="80000"/>
              </a:lnSpc>
            </a:pPr>
            <a:r>
              <a:rPr lang="en-US" sz="2400" dirty="0" smtClean="0"/>
              <a:t>Guarantee of optimal play is gone</a:t>
            </a:r>
          </a:p>
          <a:p>
            <a:pPr lvl="1" eaLnBrk="1" hangingPunct="1">
              <a:lnSpc>
                <a:spcPct val="80000"/>
              </a:lnSpc>
            </a:pPr>
            <a:endParaRPr lang="en-US" sz="1400" dirty="0" smtClean="0"/>
          </a:p>
          <a:p>
            <a:pPr eaLnBrk="1" hangingPunct="1">
              <a:lnSpc>
                <a:spcPct val="80000"/>
              </a:lnSpc>
            </a:pPr>
            <a:r>
              <a:rPr lang="en-US" sz="2400" dirty="0" smtClean="0"/>
              <a:t>More plies makes a BIG difference</a:t>
            </a:r>
          </a:p>
          <a:p>
            <a:pPr eaLnBrk="1" hangingPunct="1">
              <a:lnSpc>
                <a:spcPct val="80000"/>
              </a:lnSpc>
            </a:pPr>
            <a:endParaRPr lang="en-US" sz="1400" dirty="0" smtClean="0"/>
          </a:p>
          <a:p>
            <a:pPr eaLnBrk="1" hangingPunct="1">
              <a:lnSpc>
                <a:spcPct val="80000"/>
              </a:lnSpc>
            </a:pPr>
            <a:r>
              <a:rPr lang="en-US" sz="2400" dirty="0" smtClean="0"/>
              <a:t>Use iterative deepening for an anytime algorithm</a:t>
            </a:r>
          </a:p>
          <a:p>
            <a:pPr lvl="1" eaLnBrk="1" hangingPunct="1">
              <a:lnSpc>
                <a:spcPct val="80000"/>
              </a:lnSpc>
            </a:pPr>
            <a:endParaRPr lang="en-US" sz="2000" dirty="0" smtClean="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41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Depth Matters</a:t>
            </a:r>
            <a:endParaRPr lang="en-US" dirty="0"/>
          </a:p>
        </p:txBody>
      </p:sp>
      <p:sp>
        <p:nvSpPr>
          <p:cNvPr id="3" name="Content Placeholder 2"/>
          <p:cNvSpPr>
            <a:spLocks noGrp="1"/>
          </p:cNvSpPr>
          <p:nvPr>
            <p:ph idx="1"/>
          </p:nvPr>
        </p:nvSpPr>
        <p:spPr>
          <a:xfrm>
            <a:off x="406400" y="1397001"/>
            <a:ext cx="5461000" cy="4729164"/>
          </a:xfrm>
        </p:spPr>
        <p:txBody>
          <a:bodyPr/>
          <a:lstStyle/>
          <a:p>
            <a:r>
              <a:rPr lang="en-US" sz="2800" dirty="0" smtClean="0"/>
              <a:t>Evaluation functions are always imperfect</a:t>
            </a:r>
          </a:p>
          <a:p>
            <a:r>
              <a:rPr lang="en-US" sz="2800" dirty="0" smtClean="0"/>
              <a:t>The deeper in the tree the evaluation function is buried, the less the quality of the evaluation function matters</a:t>
            </a:r>
          </a:p>
          <a:p>
            <a:r>
              <a:rPr lang="en-US" sz="2800" dirty="0" smtClean="0"/>
              <a:t>An important example of the tradeoff between complexity of features and complexity of computation</a:t>
            </a:r>
            <a:endParaRPr lang="en-US" sz="2800" dirty="0"/>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a:t>
            </a:r>
            <a:r>
              <a:rPr lang="en-US" dirty="0">
                <a:solidFill>
                  <a:srgbClr val="CC0000"/>
                </a:solidFill>
                <a:latin typeface="Calibri" pitchFamily="34" charset="0"/>
              </a:rPr>
              <a:t>depth </a:t>
            </a:r>
            <a:r>
              <a:rPr lang="en-US" dirty="0" smtClean="0">
                <a:solidFill>
                  <a:srgbClr val="CC0000"/>
                </a:solidFill>
                <a:latin typeface="Calibri" pitchFamily="34" charset="0"/>
              </a:rPr>
              <a:t>limited (L6D4, L6D5)]</a:t>
            </a:r>
            <a:endParaRPr lang="en-US" dirty="0">
              <a:solidFill>
                <a:srgbClr val="CC0000"/>
              </a:solidFill>
              <a:latin typeface="Calibri"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Limited Depth (2)</a:t>
            </a:r>
            <a:endParaRPr lang="en-US" dirty="0"/>
          </a:p>
        </p:txBody>
      </p:sp>
      <p:pic>
        <p:nvPicPr>
          <p:cNvPr id="3" name="DepthLimited-depth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1381342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Limited Depth (10)</a:t>
            </a:r>
            <a:endParaRPr lang="en-US" dirty="0"/>
          </a:p>
        </p:txBody>
      </p:sp>
      <p:pic>
        <p:nvPicPr>
          <p:cNvPr id="3" name="DepthLimited-depth1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9450" y="1143000"/>
            <a:ext cx="8293100" cy="5183188"/>
          </a:xfrm>
          <a:prstGeom prst="rect">
            <a:avLst/>
          </a:prstGeom>
        </p:spPr>
      </p:pic>
    </p:spTree>
    <p:extLst>
      <p:ext uri="{BB962C8B-B14F-4D97-AF65-F5344CB8AC3E}">
        <p14:creationId xmlns:p14="http://schemas.microsoft.com/office/powerpoint/2010/main" val="23748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Evaluation Functions</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3" name="Group 37"/>
          <p:cNvGrpSpPr>
            <a:grpSpLocks/>
          </p:cNvGrpSpPr>
          <p:nvPr/>
        </p:nvGrpSpPr>
        <p:grpSpPr bwMode="auto">
          <a:xfrm>
            <a:off x="3862388" y="1447800"/>
            <a:ext cx="4519612" cy="2462213"/>
            <a:chOff x="1457" y="1425"/>
            <a:chExt cx="2847" cy="1551"/>
          </a:xfrm>
        </p:grpSpPr>
        <p:grpSp>
          <p:nvGrpSpPr>
            <p:cNvPr id="2079" name="Group 34"/>
            <p:cNvGrpSpPr>
              <a:grpSpLocks/>
            </p:cNvGrpSpPr>
            <p:nvPr/>
          </p:nvGrpSpPr>
          <p:grpSpPr bwMode="auto">
            <a:xfrm>
              <a:off x="1457" y="1425"/>
              <a:ext cx="2847" cy="1551"/>
              <a:chOff x="1457" y="1425"/>
              <a:chExt cx="2847" cy="1551"/>
            </a:xfrm>
          </p:grpSpPr>
          <p:pic>
            <p:nvPicPr>
              <p:cNvPr id="2080" name="Picture 28"/>
              <p:cNvPicPr>
                <a:picLocks noChangeAspect="1" noChangeArrowheads="1"/>
              </p:cNvPicPr>
              <p:nvPr/>
            </p:nvPicPr>
            <p:blipFill>
              <a:blip r:embed="rId3" cstate="print"/>
              <a:srcRect/>
              <a:stretch>
                <a:fillRect/>
              </a:stretch>
            </p:blipFill>
            <p:spPr bwMode="auto">
              <a:xfrm>
                <a:off x="1457" y="1425"/>
                <a:ext cx="2847" cy="1551"/>
              </a:xfrm>
              <a:prstGeom prst="rect">
                <a:avLst/>
              </a:prstGeom>
              <a:noFill/>
              <a:ln w="9525">
                <a:noFill/>
                <a:miter lim="800000"/>
                <a:headEnd/>
                <a:tailEnd/>
              </a:ln>
            </p:spPr>
          </p:pic>
          <p:graphicFrame>
            <p:nvGraphicFramePr>
              <p:cNvPr id="2051" name="Object 31"/>
              <p:cNvGraphicFramePr>
                <a:graphicFrameLocks noChangeAspect="1"/>
              </p:cNvGraphicFramePr>
              <p:nvPr/>
            </p:nvGraphicFramePr>
            <p:xfrm>
              <a:off x="2432" y="2400"/>
              <a:ext cx="174" cy="168"/>
            </p:xfrm>
            <a:graphic>
              <a:graphicData uri="http://schemas.openxmlformats.org/presentationml/2006/ole">
                <mc:AlternateContent xmlns:mc="http://schemas.openxmlformats.org/markup-compatibility/2006">
                  <mc:Choice xmlns:v="urn:schemas-microsoft-com:vml" Requires="v">
                    <p:oleObj spid="_x0000_s2177" name="Photo Editor Photo" r:id="rId4" imgW="327619" imgH="343075" progId="MSPhotoEd.3">
                      <p:embed/>
                    </p:oleObj>
                  </mc:Choice>
                  <mc:Fallback>
                    <p:oleObj name="Photo Editor Photo" r:id="rId4" imgW="327619" imgH="343075" progId="MSPhotoEd.3">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2" y="2400"/>
                            <a:ext cx="174"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33"/>
              <p:cNvGraphicFramePr>
                <a:graphicFrameLocks noChangeAspect="1"/>
              </p:cNvGraphicFramePr>
              <p:nvPr/>
            </p:nvGraphicFramePr>
            <p:xfrm>
              <a:off x="3264" y="2544"/>
              <a:ext cx="206" cy="168"/>
            </p:xfrm>
            <a:graphic>
              <a:graphicData uri="http://schemas.openxmlformats.org/presentationml/2006/ole">
                <mc:AlternateContent xmlns:mc="http://schemas.openxmlformats.org/markup-compatibility/2006">
                  <mc:Choice xmlns:v="urn:schemas-microsoft-com:vml" Requires="v">
                    <p:oleObj spid="_x0000_s2178" name="Photo Editor Photo" r:id="rId6" imgW="327619" imgH="343075" progId="MSPhotoEd.3">
                      <p:embed/>
                    </p:oleObj>
                  </mc:Choice>
                  <mc:Fallback>
                    <p:oleObj name="Photo Editor Photo" r:id="rId6" imgW="327619" imgH="343075" progId="MSPhotoEd.3">
                      <p:embed/>
                      <p:pic>
                        <p:nvPicPr>
                          <p:cNvPr id="0"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 y="2544"/>
                            <a:ext cx="206"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050" name="Object 35"/>
            <p:cNvGraphicFramePr>
              <a:graphicFrameLocks noChangeAspect="1"/>
            </p:cNvGraphicFramePr>
            <p:nvPr/>
          </p:nvGraphicFramePr>
          <p:xfrm>
            <a:off x="2880" y="2400"/>
            <a:ext cx="192" cy="168"/>
          </p:xfrm>
          <a:graphic>
            <a:graphicData uri="http://schemas.openxmlformats.org/presentationml/2006/ole">
              <mc:AlternateContent xmlns:mc="http://schemas.openxmlformats.org/markup-compatibility/2006">
                <mc:Choice xmlns:v="urn:schemas-microsoft-com:vml" Requires="v">
                  <p:oleObj spid="_x0000_s2179" name="Photo Editor Photo" r:id="rId7" imgW="327619" imgH="343075" progId="MSPhotoEd.3">
                    <p:embed/>
                  </p:oleObj>
                </mc:Choice>
                <mc:Fallback>
                  <p:oleObj name="Photo Editor Photo" r:id="rId7" imgW="327619" imgH="343075" progId="MSPhotoEd.3">
                    <p:embed/>
                    <p:pic>
                      <p:nvPicPr>
                        <p:cNvPr id="0"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 y="2400"/>
                          <a:ext cx="192" cy="1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54" name="Rectangle 2"/>
          <p:cNvSpPr>
            <a:spLocks noGrp="1" noChangeArrowheads="1"/>
          </p:cNvSpPr>
          <p:nvPr>
            <p:ph type="title"/>
          </p:nvPr>
        </p:nvSpPr>
        <p:spPr/>
        <p:txBody>
          <a:bodyPr/>
          <a:lstStyle/>
          <a:p>
            <a:pPr eaLnBrk="1" hangingPunct="1"/>
            <a:r>
              <a:rPr lang="en-US" smtClean="0"/>
              <a:t>Evaluation for Pacman</a:t>
            </a:r>
          </a:p>
        </p:txBody>
      </p:sp>
      <p:grpSp>
        <p:nvGrpSpPr>
          <p:cNvPr id="4" name="Group 45"/>
          <p:cNvGrpSpPr>
            <a:grpSpLocks/>
          </p:cNvGrpSpPr>
          <p:nvPr/>
        </p:nvGrpSpPr>
        <p:grpSpPr bwMode="auto">
          <a:xfrm>
            <a:off x="5511800" y="3452813"/>
            <a:ext cx="1257300" cy="296862"/>
            <a:chOff x="2496" y="2688"/>
            <a:chExt cx="792" cy="187"/>
          </a:xfrm>
        </p:grpSpPr>
        <p:pic>
          <p:nvPicPr>
            <p:cNvPr id="2076" name="Picture 42"/>
            <p:cNvPicPr>
              <a:picLocks noChangeAspect="1" noChangeArrowheads="1"/>
            </p:cNvPicPr>
            <p:nvPr/>
          </p:nvPicPr>
          <p:blipFill>
            <a:blip r:embed="rId8" cstate="print"/>
            <a:srcRect/>
            <a:stretch>
              <a:fillRect/>
            </a:stretch>
          </p:blipFill>
          <p:spPr bwMode="auto">
            <a:xfrm>
              <a:off x="3072" y="2688"/>
              <a:ext cx="216" cy="168"/>
            </a:xfrm>
            <a:prstGeom prst="rect">
              <a:avLst/>
            </a:prstGeom>
            <a:noFill/>
            <a:ln w="9525">
              <a:noFill/>
              <a:miter lim="800000"/>
              <a:headEnd/>
              <a:tailEnd/>
            </a:ln>
          </p:spPr>
        </p:pic>
        <p:pic>
          <p:nvPicPr>
            <p:cNvPr id="2077" name="Picture 43"/>
            <p:cNvPicPr>
              <a:picLocks noChangeAspect="1" noChangeArrowheads="1"/>
            </p:cNvPicPr>
            <p:nvPr/>
          </p:nvPicPr>
          <p:blipFill>
            <a:blip r:embed="rId9" cstate="print"/>
            <a:srcRect/>
            <a:stretch>
              <a:fillRect/>
            </a:stretch>
          </p:blipFill>
          <p:spPr bwMode="auto">
            <a:xfrm>
              <a:off x="2496" y="2688"/>
              <a:ext cx="197" cy="178"/>
            </a:xfrm>
            <a:prstGeom prst="rect">
              <a:avLst/>
            </a:prstGeom>
            <a:noFill/>
            <a:ln w="9525">
              <a:noFill/>
              <a:miter lim="800000"/>
              <a:headEnd/>
              <a:tailEnd/>
            </a:ln>
          </p:spPr>
        </p:pic>
        <p:pic>
          <p:nvPicPr>
            <p:cNvPr id="2078" name="Picture 44"/>
            <p:cNvPicPr>
              <a:picLocks noChangeAspect="1" noChangeArrowheads="1"/>
            </p:cNvPicPr>
            <p:nvPr/>
          </p:nvPicPr>
          <p:blipFill>
            <a:blip r:embed="rId10" cstate="print"/>
            <a:srcRect/>
            <a:stretch>
              <a:fillRect/>
            </a:stretch>
          </p:blipFill>
          <p:spPr bwMode="auto">
            <a:xfrm>
              <a:off x="2784" y="2688"/>
              <a:ext cx="216" cy="187"/>
            </a:xfrm>
            <a:prstGeom prst="rect">
              <a:avLst/>
            </a:prstGeom>
            <a:noFill/>
            <a:ln w="9525">
              <a:noFill/>
              <a:miter lim="800000"/>
              <a:headEnd/>
              <a:tailEnd/>
            </a:ln>
          </p:spPr>
        </p:pic>
      </p:grpSp>
      <p:grpSp>
        <p:nvGrpSpPr>
          <p:cNvPr id="5" name="Group 52"/>
          <p:cNvGrpSpPr>
            <a:grpSpLocks/>
          </p:cNvGrpSpPr>
          <p:nvPr/>
        </p:nvGrpSpPr>
        <p:grpSpPr bwMode="auto">
          <a:xfrm>
            <a:off x="5207000" y="2538413"/>
            <a:ext cx="1866900" cy="754062"/>
            <a:chOff x="2304" y="2112"/>
            <a:chExt cx="1176" cy="475"/>
          </a:xfrm>
        </p:grpSpPr>
        <p:pic>
          <p:nvPicPr>
            <p:cNvPr id="2073" name="Picture 49"/>
            <p:cNvPicPr>
              <a:picLocks noChangeAspect="1" noChangeArrowheads="1"/>
            </p:cNvPicPr>
            <p:nvPr/>
          </p:nvPicPr>
          <p:blipFill>
            <a:blip r:embed="rId8" cstate="print"/>
            <a:srcRect/>
            <a:stretch>
              <a:fillRect/>
            </a:stretch>
          </p:blipFill>
          <p:spPr bwMode="auto">
            <a:xfrm>
              <a:off x="3264" y="2256"/>
              <a:ext cx="216" cy="168"/>
            </a:xfrm>
            <a:prstGeom prst="rect">
              <a:avLst/>
            </a:prstGeom>
            <a:noFill/>
            <a:ln w="9525">
              <a:noFill/>
              <a:miter lim="800000"/>
              <a:headEnd/>
              <a:tailEnd/>
            </a:ln>
          </p:spPr>
        </p:pic>
        <p:pic>
          <p:nvPicPr>
            <p:cNvPr id="2074" name="Picture 50"/>
            <p:cNvPicPr>
              <a:picLocks noChangeAspect="1" noChangeArrowheads="1"/>
            </p:cNvPicPr>
            <p:nvPr/>
          </p:nvPicPr>
          <p:blipFill>
            <a:blip r:embed="rId9" cstate="print"/>
            <a:srcRect/>
            <a:stretch>
              <a:fillRect/>
            </a:stretch>
          </p:blipFill>
          <p:spPr bwMode="auto">
            <a:xfrm>
              <a:off x="2592" y="2112"/>
              <a:ext cx="197" cy="178"/>
            </a:xfrm>
            <a:prstGeom prst="rect">
              <a:avLst/>
            </a:prstGeom>
            <a:noFill/>
            <a:ln w="9525">
              <a:noFill/>
              <a:miter lim="800000"/>
              <a:headEnd/>
              <a:tailEnd/>
            </a:ln>
          </p:spPr>
        </p:pic>
        <p:pic>
          <p:nvPicPr>
            <p:cNvPr id="2075" name="Picture 51"/>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6" name="Group 59"/>
          <p:cNvGrpSpPr>
            <a:grpSpLocks/>
          </p:cNvGrpSpPr>
          <p:nvPr/>
        </p:nvGrpSpPr>
        <p:grpSpPr bwMode="auto">
          <a:xfrm>
            <a:off x="5207000" y="2971800"/>
            <a:ext cx="1104900" cy="296862"/>
            <a:chOff x="2304" y="2400"/>
            <a:chExt cx="696" cy="187"/>
          </a:xfrm>
        </p:grpSpPr>
        <p:pic>
          <p:nvPicPr>
            <p:cNvPr id="2070" name="Picture 56"/>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71" name="Picture 57"/>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72" name="Picture 58"/>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7" name="Group 66"/>
          <p:cNvGrpSpPr>
            <a:grpSpLocks/>
          </p:cNvGrpSpPr>
          <p:nvPr/>
        </p:nvGrpSpPr>
        <p:grpSpPr bwMode="auto">
          <a:xfrm>
            <a:off x="4445000" y="2995613"/>
            <a:ext cx="1104900" cy="296862"/>
            <a:chOff x="2304" y="2400"/>
            <a:chExt cx="696" cy="187"/>
          </a:xfrm>
        </p:grpSpPr>
        <p:pic>
          <p:nvPicPr>
            <p:cNvPr id="2067" name="Picture 67"/>
            <p:cNvPicPr>
              <a:picLocks noChangeAspect="1" noChangeArrowheads="1"/>
            </p:cNvPicPr>
            <p:nvPr/>
          </p:nvPicPr>
          <p:blipFill>
            <a:blip r:embed="rId8" cstate="print"/>
            <a:srcRect/>
            <a:stretch>
              <a:fillRect/>
            </a:stretch>
          </p:blipFill>
          <p:spPr bwMode="auto">
            <a:xfrm>
              <a:off x="2784" y="2400"/>
              <a:ext cx="216" cy="168"/>
            </a:xfrm>
            <a:prstGeom prst="rect">
              <a:avLst/>
            </a:prstGeom>
            <a:noFill/>
            <a:ln w="9525">
              <a:noFill/>
              <a:miter lim="800000"/>
              <a:headEnd/>
              <a:tailEnd/>
            </a:ln>
          </p:spPr>
        </p:pic>
        <p:pic>
          <p:nvPicPr>
            <p:cNvPr id="2068" name="Picture 68"/>
            <p:cNvPicPr>
              <a:picLocks noChangeAspect="1" noChangeArrowheads="1"/>
            </p:cNvPicPr>
            <p:nvPr/>
          </p:nvPicPr>
          <p:blipFill>
            <a:blip r:embed="rId9" cstate="print"/>
            <a:srcRect/>
            <a:stretch>
              <a:fillRect/>
            </a:stretch>
          </p:blipFill>
          <p:spPr bwMode="auto">
            <a:xfrm>
              <a:off x="2544" y="2400"/>
              <a:ext cx="197" cy="178"/>
            </a:xfrm>
            <a:prstGeom prst="rect">
              <a:avLst/>
            </a:prstGeom>
            <a:noFill/>
            <a:ln w="9525">
              <a:noFill/>
              <a:miter lim="800000"/>
              <a:headEnd/>
              <a:tailEnd/>
            </a:ln>
          </p:spPr>
        </p:pic>
        <p:pic>
          <p:nvPicPr>
            <p:cNvPr id="2069" name="Picture 69"/>
            <p:cNvPicPr>
              <a:picLocks noChangeAspect="1" noChangeArrowheads="1"/>
            </p:cNvPicPr>
            <p:nvPr/>
          </p:nvPicPr>
          <p:blipFill>
            <a:blip r:embed="rId10" cstate="print"/>
            <a:srcRect/>
            <a:stretch>
              <a:fillRect/>
            </a:stretch>
          </p:blipFill>
          <p:spPr bwMode="auto">
            <a:xfrm>
              <a:off x="2304" y="2400"/>
              <a:ext cx="216" cy="187"/>
            </a:xfrm>
            <a:prstGeom prst="rect">
              <a:avLst/>
            </a:prstGeom>
            <a:noFill/>
            <a:ln w="9525">
              <a:noFill/>
              <a:miter lim="800000"/>
              <a:headEnd/>
              <a:tailEnd/>
            </a:ln>
          </p:spPr>
        </p:pic>
      </p:grpSp>
      <p:grpSp>
        <p:nvGrpSpPr>
          <p:cNvPr id="8" name="Group 75"/>
          <p:cNvGrpSpPr>
            <a:grpSpLocks/>
          </p:cNvGrpSpPr>
          <p:nvPr/>
        </p:nvGrpSpPr>
        <p:grpSpPr bwMode="auto">
          <a:xfrm>
            <a:off x="5732463" y="3429000"/>
            <a:ext cx="808037" cy="296863"/>
            <a:chOff x="2635" y="2837"/>
            <a:chExt cx="509" cy="187"/>
          </a:xfrm>
        </p:grpSpPr>
        <p:pic>
          <p:nvPicPr>
            <p:cNvPr id="2064" name="Picture 73"/>
            <p:cNvPicPr>
              <a:picLocks noChangeAspect="1" noChangeArrowheads="1"/>
            </p:cNvPicPr>
            <p:nvPr/>
          </p:nvPicPr>
          <p:blipFill>
            <a:blip r:embed="rId9" cstate="print"/>
            <a:srcRect/>
            <a:stretch>
              <a:fillRect/>
            </a:stretch>
          </p:blipFill>
          <p:spPr bwMode="auto">
            <a:xfrm>
              <a:off x="2635" y="2846"/>
              <a:ext cx="197" cy="178"/>
            </a:xfrm>
            <a:prstGeom prst="rect">
              <a:avLst/>
            </a:prstGeom>
            <a:noFill/>
            <a:ln w="9525">
              <a:noFill/>
              <a:miter lim="800000"/>
              <a:headEnd/>
              <a:tailEnd/>
            </a:ln>
          </p:spPr>
        </p:pic>
        <p:pic>
          <p:nvPicPr>
            <p:cNvPr id="2065" name="Picture 72"/>
            <p:cNvPicPr>
              <a:picLocks noChangeAspect="1" noChangeArrowheads="1"/>
            </p:cNvPicPr>
            <p:nvPr/>
          </p:nvPicPr>
          <p:blipFill>
            <a:blip r:embed="rId8" cstate="print"/>
            <a:srcRect/>
            <a:stretch>
              <a:fillRect/>
            </a:stretch>
          </p:blipFill>
          <p:spPr bwMode="auto">
            <a:xfrm>
              <a:off x="2928" y="2856"/>
              <a:ext cx="216" cy="168"/>
            </a:xfrm>
            <a:prstGeom prst="rect">
              <a:avLst/>
            </a:prstGeom>
            <a:noFill/>
            <a:ln w="9525">
              <a:noFill/>
              <a:miter lim="800000"/>
              <a:headEnd/>
              <a:tailEnd/>
            </a:ln>
          </p:spPr>
        </p:pic>
        <p:pic>
          <p:nvPicPr>
            <p:cNvPr id="2066" name="Picture 7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2784" y="2837"/>
              <a:ext cx="216" cy="187"/>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smtClean="0"/>
              <a:t>Behavior from Computation</a:t>
            </a:r>
          </a:p>
        </p:txBody>
      </p:sp>
      <p:graphicFrame>
        <p:nvGraphicFramePr>
          <p:cNvPr id="1026" name="Object 5"/>
          <p:cNvGraphicFramePr>
            <a:graphicFrameLocks noChangeAspect="1"/>
          </p:cNvGraphicFramePr>
          <p:nvPr/>
        </p:nvGraphicFramePr>
        <p:xfrm>
          <a:off x="2667000" y="1674072"/>
          <a:ext cx="6858000" cy="3736128"/>
        </p:xfrm>
        <a:graphic>
          <a:graphicData uri="http://schemas.openxmlformats.org/presentationml/2006/ole">
            <mc:AlternateContent xmlns:mc="http://schemas.openxmlformats.org/markup-compatibility/2006">
              <mc:Choice xmlns:v="urn:schemas-microsoft-com:vml" Requires="v">
                <p:oleObj spid="_x0000_s38962" name="Photo Editor Photo" r:id="rId3" imgW="4519052" imgH="2461473" progId="MSPhotoEd.3">
                  <p:embed/>
                </p:oleObj>
              </mc:Choice>
              <mc:Fallback>
                <p:oleObj name="Photo Editor Photo" r:id="rId3" imgW="4519052" imgH="2461473"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674072"/>
                        <a:ext cx="6858000" cy="3736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Thrashing (d=2)</a:t>
            </a:r>
            <a:endParaRPr lang="en-US" dirty="0"/>
          </a:p>
        </p:txBody>
      </p:sp>
      <p:pic>
        <p:nvPicPr>
          <p:cNvPr id="5" name="Thrash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16433584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Why Pacman Starves</a:t>
            </a:r>
          </a:p>
        </p:txBody>
      </p:sp>
      <p:sp>
        <p:nvSpPr>
          <p:cNvPr id="20483" name="Content Placeholder 2"/>
          <p:cNvSpPr>
            <a:spLocks noGrp="1"/>
          </p:cNvSpPr>
          <p:nvPr>
            <p:ph idx="1"/>
          </p:nvPr>
        </p:nvSpPr>
        <p:spPr>
          <a:xfrm>
            <a:off x="457200" y="4114800"/>
            <a:ext cx="11430000" cy="2133600"/>
          </a:xfrm>
        </p:spPr>
        <p:txBody>
          <a:bodyPr/>
          <a:lstStyle/>
          <a:p>
            <a:r>
              <a:rPr lang="en-US" sz="2800" dirty="0" smtClean="0"/>
              <a:t>A danger of </a:t>
            </a:r>
            <a:r>
              <a:rPr lang="en-US" sz="2800" dirty="0" err="1" smtClean="0"/>
              <a:t>replanning</a:t>
            </a:r>
            <a:r>
              <a:rPr lang="en-US" sz="2800" dirty="0" smtClean="0"/>
              <a:t> agents!</a:t>
            </a:r>
          </a:p>
          <a:p>
            <a:pPr lvl="1"/>
            <a:r>
              <a:rPr lang="en-US" sz="2200" dirty="0" smtClean="0"/>
              <a:t>He knows his score will go up by eating the dot now (west, east)</a:t>
            </a:r>
          </a:p>
          <a:p>
            <a:pPr lvl="1"/>
            <a:r>
              <a:rPr lang="en-US" sz="2200" dirty="0" smtClean="0"/>
              <a:t>He knows his score will go up just as much by eating the dot later (east, west)</a:t>
            </a:r>
          </a:p>
          <a:p>
            <a:pPr lvl="1"/>
            <a:r>
              <a:rPr lang="en-US" sz="2200" dirty="0" smtClean="0"/>
              <a:t>There are no point-scoring opportunities after eating the dot (within the horizon, two here)</a:t>
            </a:r>
          </a:p>
          <a:p>
            <a:pPr lvl="1"/>
            <a:r>
              <a:rPr lang="en-US" sz="2200" dirty="0" smtClean="0"/>
              <a:t>Therefore, waiting seems just as good as eating: he may go east, then back west in the next round of </a:t>
            </a:r>
            <a:r>
              <a:rPr lang="en-US" sz="2200" dirty="0" err="1" smtClean="0"/>
              <a:t>replanning</a:t>
            </a:r>
            <a:r>
              <a:rPr lang="en-US" sz="2200" dirty="0" smtClean="0"/>
              <a:t>!</a:t>
            </a:r>
          </a:p>
          <a:p>
            <a:endParaRPr lang="en-US" sz="2800" dirty="0" smtClean="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Thrashing -- Fixed (d=2)</a:t>
            </a:r>
            <a:endParaRPr lang="en-US" dirty="0"/>
          </a:p>
        </p:txBody>
      </p:sp>
      <p:pic>
        <p:nvPicPr>
          <p:cNvPr id="3" name="Thrashing-FixedEvaluationFun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Smart Ghosts (Coordination)</a:t>
            </a:r>
            <a:endParaRPr lang="en-US" dirty="0"/>
          </a:p>
        </p:txBody>
      </p:sp>
      <p:pic>
        <p:nvPicPr>
          <p:cNvPr id="3" name="SmartGhostsCoordinat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67410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Video of Demo Smart Ghosts (Coordination) – Zoomed In</a:t>
            </a:r>
            <a:endParaRPr lang="en-US" sz="4000" dirty="0"/>
          </a:p>
        </p:txBody>
      </p:sp>
      <p:pic>
        <p:nvPicPr>
          <p:cNvPr id="3" name="SmartGhostsCoordinating-Zoomed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8" cy="5181600"/>
          </a:xfrm>
          <a:prstGeom prst="rect">
            <a:avLst/>
          </a:prstGeom>
        </p:spPr>
      </p:pic>
    </p:spTree>
    <p:extLst>
      <p:ext uri="{BB962C8B-B14F-4D97-AF65-F5344CB8AC3E}">
        <p14:creationId xmlns:p14="http://schemas.microsoft.com/office/powerpoint/2010/main" val="67410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Game Tree Pruning</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smtClean="0">
                <a:sym typeface="Symbol" pitchFamily="18" charset="2"/>
              </a:rPr>
              <a:t>Minimax</a:t>
            </a:r>
            <a:r>
              <a:rPr lang="en-US" dirty="0" smtClean="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lstStyle/>
          <a:p>
            <a:pPr eaLnBrk="1" hangingPunct="1">
              <a:lnSpc>
                <a:spcPct val="110000"/>
              </a:lnSpc>
            </a:pPr>
            <a:r>
              <a:rPr lang="en-US" sz="2400" dirty="0" smtClean="0"/>
              <a:t>General configuration (MIN version)</a:t>
            </a:r>
          </a:p>
          <a:p>
            <a:pPr lvl="1" eaLnBrk="1" hangingPunct="1">
              <a:lnSpc>
                <a:spcPct val="110000"/>
              </a:lnSpc>
            </a:pPr>
            <a:r>
              <a:rPr lang="en-US" sz="2000" dirty="0" smtClean="0">
                <a:sym typeface="Symbol" pitchFamily="18" charset="2"/>
              </a:rPr>
              <a:t>We’re computing the MIN-VALUE at some node </a:t>
            </a:r>
            <a:r>
              <a:rPr lang="en-US" sz="2000" i="1" dirty="0" smtClean="0">
                <a:sym typeface="Symbol" pitchFamily="18" charset="2"/>
              </a:rPr>
              <a:t>n</a:t>
            </a:r>
          </a:p>
          <a:p>
            <a:pPr lvl="1" eaLnBrk="1" hangingPunct="1">
              <a:lnSpc>
                <a:spcPct val="110000"/>
              </a:lnSpc>
            </a:pPr>
            <a:r>
              <a:rPr lang="en-US" sz="2000" dirty="0" smtClean="0">
                <a:sym typeface="Symbol" pitchFamily="18" charset="2"/>
              </a:rPr>
              <a:t>We’re looping over </a:t>
            </a: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children</a:t>
            </a:r>
          </a:p>
          <a:p>
            <a:pPr lvl="1" eaLnBrk="1" hangingPunct="1">
              <a:lnSpc>
                <a:spcPct val="110000"/>
              </a:lnSpc>
            </a:pP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estimate of the </a:t>
            </a:r>
            <a:r>
              <a:rPr lang="en-US" sz="2000" dirty="0" err="1" smtClean="0">
                <a:sym typeface="Symbol" pitchFamily="18" charset="2"/>
              </a:rPr>
              <a:t>childrens</a:t>
            </a:r>
            <a:r>
              <a:rPr lang="en-US" sz="2000" dirty="0" smtClean="0">
                <a:sym typeface="Symbol" pitchFamily="18" charset="2"/>
              </a:rPr>
              <a:t>’ min is dropping</a:t>
            </a:r>
          </a:p>
          <a:p>
            <a:pPr lvl="1" eaLnBrk="1" hangingPunct="1">
              <a:lnSpc>
                <a:spcPct val="110000"/>
              </a:lnSpc>
            </a:pPr>
            <a:r>
              <a:rPr lang="en-US" sz="2000" dirty="0" smtClean="0">
                <a:sym typeface="Symbol" pitchFamily="18" charset="2"/>
              </a:rPr>
              <a:t>Who cares about </a:t>
            </a:r>
            <a:r>
              <a:rPr lang="en-US" sz="2000" i="1" dirty="0" err="1" smtClean="0">
                <a:sym typeface="Symbol" pitchFamily="18" charset="2"/>
              </a:rPr>
              <a:t>n</a:t>
            </a:r>
            <a:r>
              <a:rPr lang="en-US" sz="2000" dirty="0" err="1" smtClean="0">
                <a:sym typeface="Symbol" pitchFamily="18" charset="2"/>
              </a:rPr>
              <a:t>’s</a:t>
            </a:r>
            <a:r>
              <a:rPr lang="en-US" sz="2000" dirty="0" smtClean="0">
                <a:sym typeface="Symbol" pitchFamily="18" charset="2"/>
              </a:rPr>
              <a:t> value?  MAX</a:t>
            </a:r>
          </a:p>
          <a:p>
            <a:pPr lvl="1" eaLnBrk="1" hangingPunct="1">
              <a:lnSpc>
                <a:spcPct val="110000"/>
              </a:lnSpc>
            </a:pPr>
            <a:r>
              <a:rPr lang="en-US" sz="2000" dirty="0" smtClean="0">
                <a:sym typeface="Symbol" pitchFamily="18" charset="2"/>
              </a:rPr>
              <a:t>Let </a:t>
            </a:r>
            <a:r>
              <a:rPr lang="en-US" sz="2000" i="1" dirty="0" smtClean="0">
                <a:sym typeface="Symbol" pitchFamily="18" charset="2"/>
              </a:rPr>
              <a:t>a</a:t>
            </a:r>
            <a:r>
              <a:rPr lang="en-US" sz="2000" dirty="0" smtClean="0"/>
              <a:t> be the best value that MAX can get at any choice point along the current path from the root</a:t>
            </a:r>
          </a:p>
          <a:p>
            <a:pPr lvl="1" eaLnBrk="1" hangingPunct="1">
              <a:lnSpc>
                <a:spcPct val="110000"/>
              </a:lnSpc>
            </a:pPr>
            <a:r>
              <a:rPr lang="en-US" sz="2000" dirty="0" smtClean="0"/>
              <a:t>If </a:t>
            </a:r>
            <a:r>
              <a:rPr lang="en-US" sz="2000" i="1" dirty="0" smtClean="0"/>
              <a:t>n</a:t>
            </a:r>
            <a:r>
              <a:rPr lang="en-US" sz="2000" dirty="0" smtClean="0"/>
              <a:t> becomes worse than </a:t>
            </a:r>
            <a:r>
              <a:rPr lang="en-US" sz="2000" i="1" dirty="0" smtClean="0">
                <a:sym typeface="Symbol" pitchFamily="18" charset="2"/>
              </a:rPr>
              <a:t>a</a:t>
            </a:r>
            <a:r>
              <a:rPr lang="en-US" sz="2000" dirty="0" smtClean="0"/>
              <a:t>, MAX will avoid it, so we can stop considering </a:t>
            </a:r>
            <a:r>
              <a:rPr lang="en-US" sz="2000" i="1" dirty="0" err="1" smtClean="0"/>
              <a:t>n</a:t>
            </a:r>
            <a:r>
              <a:rPr lang="en-US" sz="2000" dirty="0" err="1" smtClean="0"/>
              <a:t>’s</a:t>
            </a:r>
            <a:r>
              <a:rPr lang="en-US" sz="2000" dirty="0" smtClean="0"/>
              <a:t> other children (it’s already bad enough that it won’t be played)</a:t>
            </a:r>
          </a:p>
          <a:p>
            <a:pPr lvl="1" eaLnBrk="1" hangingPunct="1">
              <a:lnSpc>
                <a:spcPct val="110000"/>
              </a:lnSpc>
            </a:pPr>
            <a:endParaRPr lang="en-US" sz="2000" dirty="0" smtClean="0"/>
          </a:p>
          <a:p>
            <a:pPr>
              <a:lnSpc>
                <a:spcPct val="110000"/>
              </a:lnSpc>
            </a:pPr>
            <a:r>
              <a:rPr lang="en-US" sz="2400" dirty="0" smtClean="0"/>
              <a:t>MAX version is symmetric</a:t>
            </a:r>
            <a:endParaRPr lang="en-US" sz="2000" dirty="0" smtClean="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def min-value(state</a:t>
            </a:r>
            <a:r>
              <a:rPr lang="en-US" sz="2400" kern="0" dirty="0" smtClean="0">
                <a:solidFill>
                  <a:srgbClr val="C00000"/>
                </a:solidFill>
                <a:latin typeface="Calibri" pitchFamily="34" charset="0"/>
              </a:rPr>
              <a:t> , </a:t>
            </a:r>
            <a:r>
              <a:rPr lang="el-GR" sz="2400" kern="0" dirty="0" smtClean="0">
                <a:solidFill>
                  <a:srgbClr val="C00000"/>
                </a:solidFill>
                <a:latin typeface="Calibri" pitchFamily="34" charset="0"/>
              </a:rPr>
              <a:t>α</a:t>
            </a:r>
            <a:r>
              <a:rPr lang="en-US" sz="2400" kern="0" dirty="0" smtClean="0">
                <a:solidFill>
                  <a:srgbClr val="C00000"/>
                </a:solidFill>
                <a:latin typeface="Calibri" pitchFamily="34" charset="0"/>
              </a:rPr>
              <a:t>, </a:t>
            </a:r>
            <a:r>
              <a:rPr lang="el-GR" sz="2400" kern="0" dirty="0" smtClean="0">
                <a:solidFill>
                  <a:srgbClr val="C00000"/>
                </a:solidFill>
                <a:latin typeface="Calibri" pitchFamily="34" charset="0"/>
              </a:rPr>
              <a:t>β</a:t>
            </a:r>
            <a:r>
              <a:rPr kumimoji="0" lang="en-US" sz="2400" b="0" i="0" u="none" strike="noStrike" kern="0" cap="none" spc="0" normalizeH="0" baseline="0" noProof="0" dirty="0" smtClean="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lang="en-US" sz="2400" kern="0" dirty="0" smtClean="0">
                <a:latin typeface="Times New Roman" pitchFamily="18" charset="0"/>
                <a:cs typeface="Times New Roman" pitchFamily="18" charset="0"/>
              </a:rPr>
              <a:t>+</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smtClean="0">
                <a:latin typeface="Calibri" pitchFamily="34" charset="0"/>
              </a:rPr>
              <a:t>v = min(v, </a:t>
            </a:r>
            <a:r>
              <a:rPr kumimoji="0" lang="en-US" sz="2400" b="0" i="0" u="none" strike="noStrike" kern="0" cap="none" spc="0" normalizeH="0" baseline="0" noProof="0" dirty="0" smtClean="0">
                <a:ln>
                  <a:noFill/>
                </a:ln>
                <a:solidFill>
                  <a:srgbClr val="7030A0"/>
                </a:solidFill>
                <a:effectLst/>
                <a:uLnTx/>
                <a:uFillTx/>
                <a:latin typeface="Calibri" pitchFamily="34" charset="0"/>
              </a:rPr>
              <a:t>value(successor</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α</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β</a:t>
            </a:r>
            <a:r>
              <a:rPr kumimoji="0" lang="en-US" sz="2400" b="0" i="0" u="none" strike="noStrike" kern="0" cap="none" spc="0" normalizeH="0" baseline="0" noProof="0" dirty="0" smtClean="0">
                <a:ln>
                  <a:noFill/>
                </a:ln>
                <a:solidFill>
                  <a:srgbClr val="7030A0"/>
                </a:solidFill>
                <a:effectLst/>
                <a:uLnTx/>
                <a:uFillTx/>
                <a:latin typeface="Calibri" pitchFamily="34" charset="0"/>
              </a:rPr>
              <a:t>)</a:t>
            </a:r>
            <a:r>
              <a:rPr kumimoji="0" lang="en-US" sz="2400" b="0" i="0" u="none" strike="noStrike" kern="0" cap="none" spc="0" normalizeH="0" baseline="0" noProof="0" dirty="0" smtClean="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smtClean="0">
                <a:latin typeface="Calibri" pitchFamily="34" charset="0"/>
              </a:rPr>
              <a:t>if v ≤ </a:t>
            </a:r>
            <a:r>
              <a:rPr lang="el-GR" sz="2400" kern="0" dirty="0" smtClean="0">
                <a:latin typeface="Calibri" pitchFamily="34" charset="0"/>
              </a:rPr>
              <a:t>α</a:t>
            </a:r>
            <a:r>
              <a:rPr lang="en-US" sz="2400" kern="0" dirty="0" smtClean="0">
                <a:latin typeface="Calibri" pitchFamily="34" charset="0"/>
              </a:rPr>
              <a:t> return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smtClean="0">
                <a:latin typeface="Calibri" pitchFamily="34" charset="0"/>
              </a:rPr>
              <a:t>β </a:t>
            </a:r>
            <a:r>
              <a:rPr lang="en-US" sz="2400" kern="0" dirty="0" smtClean="0">
                <a:latin typeface="Calibri" pitchFamily="34" charset="0"/>
              </a:rPr>
              <a:t>= min(</a:t>
            </a:r>
            <a:r>
              <a:rPr lang="el-GR" sz="2400" kern="0" dirty="0" smtClean="0">
                <a:latin typeface="Calibri" pitchFamily="34" charset="0"/>
              </a:rPr>
              <a:t>β</a:t>
            </a:r>
            <a:r>
              <a:rPr lang="en-US" sz="2400" kern="0" dirty="0" smtClean="0">
                <a:latin typeface="Calibri" pitchFamily="34" charset="0"/>
              </a:rPr>
              <a:t>,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smtClean="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smtClean="0">
                <a:ln>
                  <a:noFill/>
                </a:ln>
                <a:solidFill>
                  <a:srgbClr val="0066CC"/>
                </a:solidFill>
                <a:effectLst/>
                <a:uLnTx/>
                <a:uFillTx/>
                <a:latin typeface="Calibri" pitchFamily="34" charset="0"/>
                <a:ea typeface="+mn-ea"/>
                <a:cs typeface="+mn-cs"/>
              </a:rPr>
              <a:t>def max-value(state, </a:t>
            </a:r>
            <a:r>
              <a:rPr lang="el-GR" sz="2400" kern="0" dirty="0" smtClean="0">
                <a:solidFill>
                  <a:srgbClr val="0066CC"/>
                </a:solidFill>
                <a:latin typeface="Calibri" pitchFamily="34" charset="0"/>
              </a:rPr>
              <a:t>α</a:t>
            </a:r>
            <a:r>
              <a:rPr lang="en-US" sz="2400" kern="0" dirty="0" smtClean="0">
                <a:solidFill>
                  <a:srgbClr val="0066CC"/>
                </a:solidFill>
                <a:latin typeface="Calibri" pitchFamily="34" charset="0"/>
              </a:rPr>
              <a:t>, </a:t>
            </a:r>
            <a:r>
              <a:rPr lang="el-GR" sz="2400" kern="0" dirty="0" smtClean="0">
                <a:solidFill>
                  <a:srgbClr val="0066CC"/>
                </a:solidFill>
                <a:latin typeface="Calibri" pitchFamily="34" charset="0"/>
              </a:rPr>
              <a:t>β</a:t>
            </a:r>
            <a:r>
              <a:rPr kumimoji="0" lang="en-US" sz="2400" b="0" i="0" u="none" strike="noStrike" kern="0" cap="none" spc="0" normalizeH="0" baseline="0" noProof="0" dirty="0" smtClean="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initialize v = </a:t>
            </a:r>
            <a:r>
              <a:rPr kumimoji="0" lang="en-US" sz="2400" b="0" i="0" u="none" strike="noStrike" kern="0" cap="none" spc="0" normalizeH="0" baseline="0" noProof="0" dirty="0" smtClean="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smtClean="0">
                <a:ln>
                  <a:noFill/>
                </a:ln>
                <a:solidFill>
                  <a:schemeClr val="tx1"/>
                </a:solidFill>
                <a:effectLst/>
                <a:uLnTx/>
                <a:uFillTx/>
                <a:latin typeface="Calibri" pitchFamily="34" charset="0"/>
              </a:rPr>
              <a:t>v = </a:t>
            </a:r>
            <a:r>
              <a:rPr lang="en-US" sz="2400" kern="0" noProof="0" dirty="0" smtClean="0">
                <a:latin typeface="Calibri" pitchFamily="34" charset="0"/>
              </a:rPr>
              <a:t>max(v, </a:t>
            </a:r>
            <a:r>
              <a:rPr kumimoji="0" lang="en-US" sz="2400" b="0" i="0" u="none" strike="noStrike" kern="0" cap="none" spc="0" normalizeH="0" baseline="0" noProof="0" dirty="0" smtClean="0">
                <a:ln>
                  <a:noFill/>
                </a:ln>
                <a:solidFill>
                  <a:srgbClr val="7030A0"/>
                </a:solidFill>
                <a:effectLst/>
                <a:uLnTx/>
                <a:uFillTx/>
                <a:latin typeface="Calibri" pitchFamily="34" charset="0"/>
              </a:rPr>
              <a:t>value(successor</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α</a:t>
            </a:r>
            <a:r>
              <a:rPr lang="en-US" sz="2400" kern="0" dirty="0" smtClean="0">
                <a:solidFill>
                  <a:srgbClr val="7030A0"/>
                </a:solidFill>
                <a:latin typeface="Calibri" pitchFamily="34" charset="0"/>
              </a:rPr>
              <a:t>, </a:t>
            </a:r>
            <a:r>
              <a:rPr lang="el-GR" sz="2400" kern="0" dirty="0" smtClean="0">
                <a:solidFill>
                  <a:srgbClr val="7030A0"/>
                </a:solidFill>
                <a:latin typeface="Calibri" pitchFamily="34" charset="0"/>
              </a:rPr>
              <a:t>β</a:t>
            </a:r>
            <a:r>
              <a:rPr kumimoji="0" lang="en-US" sz="2400" b="0" i="0" u="none" strike="noStrike" kern="0" cap="none" spc="0" normalizeH="0" baseline="0" noProof="0" dirty="0" smtClean="0">
                <a:ln>
                  <a:noFill/>
                </a:ln>
                <a:solidFill>
                  <a:srgbClr val="7030A0"/>
                </a:solidFill>
                <a:effectLst/>
                <a:uLnTx/>
                <a:uFillTx/>
                <a:latin typeface="Calibri" pitchFamily="34" charset="0"/>
              </a:rPr>
              <a:t>)</a:t>
            </a:r>
            <a:r>
              <a:rPr lang="en-US" sz="2400" kern="0" dirty="0" smtClean="0">
                <a:latin typeface="Calibri" pitchFamily="34" charset="0"/>
              </a:rPr>
              <a:t>)</a:t>
            </a:r>
            <a:endParaRPr kumimoji="0" lang="en-US" sz="2400" b="0" i="0" u="none" strike="noStrike" kern="0" cap="none" spc="0" normalizeH="0" baseline="0" noProof="0" dirty="0" smtClean="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smtClean="0">
                <a:latin typeface="Calibri" pitchFamily="34" charset="0"/>
              </a:rPr>
              <a:t>if</a:t>
            </a:r>
            <a:r>
              <a:rPr lang="en-US" sz="2400" kern="0" dirty="0" smtClean="0">
                <a:latin typeface="Calibri" pitchFamily="34" charset="0"/>
              </a:rPr>
              <a:t> v ≥ </a:t>
            </a:r>
            <a:r>
              <a:rPr lang="el-GR" sz="2400" kern="0" dirty="0" smtClean="0">
                <a:latin typeface="Calibri" pitchFamily="34" charset="0"/>
              </a:rPr>
              <a:t>β</a:t>
            </a:r>
            <a:r>
              <a:rPr lang="en-US" sz="2400" kern="0" dirty="0" smtClean="0">
                <a:latin typeface="Calibri" pitchFamily="34" charset="0"/>
              </a:rPr>
              <a:t> return v</a:t>
            </a:r>
          </a:p>
          <a:p>
            <a:pPr marL="1142942" lvl="2" indent="-228589">
              <a:lnSpc>
                <a:spcPct val="80000"/>
              </a:lnSpc>
              <a:spcBef>
                <a:spcPct val="20000"/>
              </a:spcBef>
              <a:buClr>
                <a:schemeClr val="accent2"/>
              </a:buClr>
            </a:pPr>
            <a:r>
              <a:rPr lang="el-GR" sz="2400" kern="0" dirty="0" smtClean="0">
                <a:latin typeface="Calibri" pitchFamily="34" charset="0"/>
              </a:rPr>
              <a:t>α</a:t>
            </a:r>
            <a:r>
              <a:rPr lang="en-US" sz="2400" kern="0" dirty="0" smtClean="0">
                <a:latin typeface="Calibri" pitchFamily="34" charset="0"/>
              </a:rPr>
              <a:t> = max(</a:t>
            </a:r>
            <a:r>
              <a:rPr lang="el-GR" sz="2400" kern="0" dirty="0" smtClean="0">
                <a:latin typeface="Calibri" pitchFamily="34" charset="0"/>
              </a:rPr>
              <a:t>α</a:t>
            </a:r>
            <a:r>
              <a:rPr lang="en-US" sz="2400" kern="0" dirty="0" smtClean="0">
                <a:latin typeface="Calibri" pitchFamily="34" charset="0"/>
              </a:rPr>
              <a:t>, v)</a:t>
            </a:r>
            <a:endParaRPr kumimoji="0" lang="en-US" sz="2400" b="0" i="0" u="none" strike="noStrike" kern="0" cap="none" spc="0" normalizeH="0" baseline="0" noProof="0" dirty="0" smtClean="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smtClean="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smtClean="0">
                <a:solidFill>
                  <a:srgbClr val="0066CC"/>
                </a:solidFill>
              </a:rPr>
              <a:t>α</a:t>
            </a:r>
            <a:r>
              <a:rPr lang="en-US" sz="2400" dirty="0" smtClean="0">
                <a:solidFill>
                  <a:srgbClr val="0066CC"/>
                </a:solidFill>
              </a:rPr>
              <a:t>: </a:t>
            </a:r>
            <a:r>
              <a:rPr lang="en-US" sz="2400" dirty="0" smtClean="0">
                <a:solidFill>
                  <a:srgbClr val="0070C0"/>
                </a:solidFill>
              </a:rPr>
              <a:t>MAX’s best option on path to root</a:t>
            </a:r>
          </a:p>
          <a:p>
            <a:pPr lvl="1" algn="ctr">
              <a:lnSpc>
                <a:spcPct val="80000"/>
              </a:lnSpc>
              <a:buNone/>
            </a:pPr>
            <a:r>
              <a:rPr lang="el-GR" sz="2400" dirty="0" smtClean="0">
                <a:solidFill>
                  <a:srgbClr val="C00000"/>
                </a:solidFill>
              </a:rPr>
              <a:t>β</a:t>
            </a:r>
            <a:r>
              <a:rPr lang="en-US" sz="2400" dirty="0" smtClean="0">
                <a:solidFill>
                  <a:srgbClr val="C00000"/>
                </a:solidFill>
              </a:rPr>
              <a:t>:</a:t>
            </a:r>
            <a:r>
              <a:rPr lang="el-GR" sz="2400" dirty="0" smtClean="0">
                <a:solidFill>
                  <a:srgbClr val="C00000"/>
                </a:solidFill>
              </a:rPr>
              <a:t> </a:t>
            </a:r>
            <a:r>
              <a:rPr lang="en-US" sz="2400" dirty="0" smtClean="0">
                <a:solidFill>
                  <a:srgbClr val="C00000"/>
                </a:solidFill>
              </a:rPr>
              <a:t>MIN’s best option on path to root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 xmlns:a14="http://schemas.microsoft.com/office/drawing/2010/main">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smtClean="0"/>
              <a:t>Adversarial Games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2400" dirty="0" smtClean="0"/>
              <a:t>This pruning has </a:t>
            </a:r>
            <a:r>
              <a:rPr lang="en-US" sz="2400" dirty="0" smtClean="0">
                <a:solidFill>
                  <a:srgbClr val="CC0000"/>
                </a:solidFill>
              </a:rPr>
              <a:t>no effect</a:t>
            </a:r>
            <a:r>
              <a:rPr lang="en-US" sz="2400" dirty="0" smtClean="0"/>
              <a:t> on </a:t>
            </a:r>
            <a:r>
              <a:rPr lang="en-US" sz="2400" dirty="0" err="1" smtClean="0"/>
              <a:t>minimax</a:t>
            </a:r>
            <a:r>
              <a:rPr lang="en-US" sz="2400" dirty="0" smtClean="0"/>
              <a:t> value computed for the root!</a:t>
            </a:r>
          </a:p>
          <a:p>
            <a:pPr lvl="1" eaLnBrk="1" hangingPunct="1">
              <a:lnSpc>
                <a:spcPct val="90000"/>
              </a:lnSpc>
            </a:pPr>
            <a:endParaRPr lang="en-US" sz="2000" dirty="0" smtClean="0"/>
          </a:p>
          <a:p>
            <a:pPr eaLnBrk="1" hangingPunct="1">
              <a:lnSpc>
                <a:spcPct val="90000"/>
              </a:lnSpc>
            </a:pPr>
            <a:r>
              <a:rPr lang="en-US" sz="2400" dirty="0" smtClean="0"/>
              <a:t>Values of intermediate nodes might be wrong</a:t>
            </a:r>
          </a:p>
          <a:p>
            <a:pPr lvl="1" eaLnBrk="1" hangingPunct="1">
              <a:lnSpc>
                <a:spcPct val="90000"/>
              </a:lnSpc>
            </a:pPr>
            <a:r>
              <a:rPr lang="en-US" sz="2000" dirty="0" smtClean="0"/>
              <a:t>Important: children of the root may have the wrong value</a:t>
            </a:r>
          </a:p>
          <a:p>
            <a:pPr lvl="1" eaLnBrk="1" hangingPunct="1">
              <a:lnSpc>
                <a:spcPct val="90000"/>
              </a:lnSpc>
            </a:pPr>
            <a:r>
              <a:rPr lang="en-US" sz="2000" dirty="0" smtClean="0"/>
              <a:t>So the most naïve version won’t let you do action selection</a:t>
            </a:r>
          </a:p>
          <a:p>
            <a:pPr lvl="1" eaLnBrk="1" hangingPunct="1">
              <a:lnSpc>
                <a:spcPct val="90000"/>
              </a:lnSpc>
            </a:pPr>
            <a:endParaRPr lang="en-US" sz="2000" dirty="0" smtClean="0"/>
          </a:p>
          <a:p>
            <a:pPr eaLnBrk="1" hangingPunct="1">
              <a:lnSpc>
                <a:spcPct val="90000"/>
              </a:lnSpc>
            </a:pPr>
            <a:r>
              <a:rPr lang="en-US" sz="2400" dirty="0" smtClean="0"/>
              <a:t>Good child ordering improves effectiveness of pruning</a:t>
            </a:r>
          </a:p>
          <a:p>
            <a:pPr lvl="1" eaLnBrk="1" hangingPunct="1">
              <a:lnSpc>
                <a:spcPct val="90000"/>
              </a:lnSpc>
            </a:pPr>
            <a:endParaRPr lang="en-US" sz="2000" dirty="0" smtClean="0"/>
          </a:p>
          <a:p>
            <a:pPr eaLnBrk="1" hangingPunct="1">
              <a:lnSpc>
                <a:spcPct val="90000"/>
              </a:lnSpc>
            </a:pPr>
            <a:r>
              <a:rPr lang="en-US" sz="2400" dirty="0" smtClean="0"/>
              <a:t>With “perfect ordering”:</a:t>
            </a:r>
          </a:p>
          <a:p>
            <a:pPr lvl="1" eaLnBrk="1" hangingPunct="1">
              <a:lnSpc>
                <a:spcPct val="90000"/>
              </a:lnSpc>
            </a:pPr>
            <a:r>
              <a:rPr lang="en-US" sz="2000" dirty="0" smtClean="0"/>
              <a:t>Time complexity drops to O(</a:t>
            </a:r>
            <a:r>
              <a:rPr lang="en-US" sz="2000" dirty="0" err="1" smtClean="0"/>
              <a:t>b</a:t>
            </a:r>
            <a:r>
              <a:rPr lang="en-US" sz="2000" baseline="30000" dirty="0" err="1" smtClean="0"/>
              <a:t>m</a:t>
            </a:r>
            <a:r>
              <a:rPr lang="en-US" sz="2000" baseline="30000" dirty="0" smtClean="0"/>
              <a:t>/2</a:t>
            </a:r>
            <a:r>
              <a:rPr lang="en-US" sz="2000" dirty="0" smtClean="0"/>
              <a:t>)</a:t>
            </a:r>
          </a:p>
          <a:p>
            <a:pPr lvl="1" eaLnBrk="1" hangingPunct="1">
              <a:lnSpc>
                <a:spcPct val="90000"/>
              </a:lnSpc>
            </a:pPr>
            <a:r>
              <a:rPr lang="en-US" sz="2000" dirty="0" smtClean="0"/>
              <a:t>Doubles solvable depth!</a:t>
            </a:r>
          </a:p>
          <a:p>
            <a:pPr lvl="1" eaLnBrk="1" hangingPunct="1">
              <a:lnSpc>
                <a:spcPct val="90000"/>
              </a:lnSpc>
            </a:pPr>
            <a:r>
              <a:rPr lang="en-US" sz="2000" dirty="0" smtClean="0"/>
              <a:t>Full search of, e.g. chess, is still hopeless…</a:t>
            </a:r>
          </a:p>
          <a:p>
            <a:pPr lvl="1" eaLnBrk="1" hangingPunct="1">
              <a:lnSpc>
                <a:spcPct val="90000"/>
              </a:lnSpc>
            </a:pPr>
            <a:endParaRPr lang="en-US" sz="2000" dirty="0" smtClean="0"/>
          </a:p>
          <a:p>
            <a:pPr eaLnBrk="1" hangingPunct="1">
              <a:lnSpc>
                <a:spcPct val="90000"/>
              </a:lnSpc>
            </a:pPr>
            <a:r>
              <a:rPr lang="en-US" sz="2400" dirty="0" smtClean="0"/>
              <a:t>This is a simple example of </a:t>
            </a:r>
            <a:r>
              <a:rPr lang="en-US" sz="2400" dirty="0" err="1" smtClean="0">
                <a:solidFill>
                  <a:srgbClr val="CC0000"/>
                </a:solidFill>
              </a:rPr>
              <a:t>metareasoning</a:t>
            </a:r>
            <a:r>
              <a:rPr lang="en-US" sz="2400" dirty="0" smtClean="0">
                <a:solidFill>
                  <a:srgbClr val="CC0000"/>
                </a:solidFill>
              </a:rPr>
              <a:t> </a:t>
            </a:r>
            <a:r>
              <a:rPr lang="en-US" sz="2400" dirty="0" smtClean="0"/>
              <a:t>(computing about what to compute)</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10</a:t>
            </a:r>
            <a:endParaRPr lang="en-US" dirty="0"/>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smtClean="0"/>
              <a:t>0</a:t>
            </a:r>
            <a:endParaRPr lang="en-US" dirty="0"/>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Alpha-Beta Quiz</a:t>
            </a:r>
            <a:endParaRPr lang="en-US" dirty="0"/>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4059490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Alpha-Beta Quiz 2</a:t>
            </a:r>
            <a:endParaRPr lang="en-US" dirty="0"/>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6330788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smtClean="0"/>
              <a:t>Next Time: Uncertainty!</a:t>
            </a:r>
          </a:p>
        </p:txBody>
      </p:sp>
      <p:sp>
        <p:nvSpPr>
          <p:cNvPr id="29699" name="Content Placeholder 2"/>
          <p:cNvSpPr>
            <a:spLocks noGrp="1"/>
          </p:cNvSpPr>
          <p:nvPr>
            <p:ph idx="1"/>
          </p:nvPr>
        </p:nvSpPr>
        <p:spPr/>
        <p:txBody>
          <a:bodyPr/>
          <a:lstStyle/>
          <a:p>
            <a:endParaRPr lang="en-US"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5618" name="Freeform 2"/>
          <p:cNvSpPr>
            <a:spLocks/>
          </p:cNvSpPr>
          <p:nvPr/>
        </p:nvSpPr>
        <p:spPr bwMode="auto">
          <a:xfrm>
            <a:off x="9555162" y="1631950"/>
            <a:ext cx="965200" cy="82867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19" name="Freeform 3"/>
          <p:cNvSpPr>
            <a:spLocks/>
          </p:cNvSpPr>
          <p:nvPr/>
        </p:nvSpPr>
        <p:spPr bwMode="auto">
          <a:xfrm>
            <a:off x="9170987" y="1631950"/>
            <a:ext cx="1725613" cy="1470025"/>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135620" name="Freeform 4"/>
          <p:cNvSpPr>
            <a:spLocks/>
          </p:cNvSpPr>
          <p:nvPr/>
        </p:nvSpPr>
        <p:spPr bwMode="auto">
          <a:xfrm>
            <a:off x="9375775" y="1638300"/>
            <a:ext cx="1323975" cy="116205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
        <p:nvSpPr>
          <p:cNvPr id="18437" name="Rectangle 5"/>
          <p:cNvSpPr>
            <a:spLocks noGrp="1" noChangeArrowheads="1"/>
          </p:cNvSpPr>
          <p:nvPr>
            <p:ph type="title"/>
          </p:nvPr>
        </p:nvSpPr>
        <p:spPr>
          <a:xfrm>
            <a:off x="0" y="0"/>
            <a:ext cx="12192000" cy="1066800"/>
          </a:xfrm>
        </p:spPr>
        <p:txBody>
          <a:bodyPr/>
          <a:lstStyle/>
          <a:p>
            <a:pPr eaLnBrk="1" hangingPunct="1"/>
            <a:r>
              <a:rPr lang="en-US" dirty="0" smtClean="0"/>
              <a:t>Iterative Deepening</a:t>
            </a:r>
          </a:p>
        </p:txBody>
      </p:sp>
      <p:sp>
        <p:nvSpPr>
          <p:cNvPr id="18438" name="Rectangle 6"/>
          <p:cNvSpPr>
            <a:spLocks noGrp="1" noChangeArrowheads="1"/>
          </p:cNvSpPr>
          <p:nvPr>
            <p:ph idx="1"/>
          </p:nvPr>
        </p:nvSpPr>
        <p:spPr>
          <a:xfrm>
            <a:off x="611188" y="1409700"/>
            <a:ext cx="8532812" cy="5041900"/>
          </a:xfrm>
        </p:spPr>
        <p:txBody>
          <a:bodyPr/>
          <a:lstStyle/>
          <a:p>
            <a:pPr marL="349250" indent="-349250" defTabSz="228600" eaLnBrk="1" hangingPunct="1">
              <a:buFont typeface="Wingdings" pitchFamily="2" charset="2"/>
              <a:buNone/>
            </a:pPr>
            <a:r>
              <a:rPr lang="en-US" sz="1800" dirty="0" smtClean="0"/>
              <a:t>Iterative deepening uses DFS as a subroutine:</a:t>
            </a:r>
          </a:p>
          <a:p>
            <a:pPr marL="349250" indent="-349250" defTabSz="228600" eaLnBrk="1" hangingPunct="1">
              <a:buFont typeface="Wingdings" pitchFamily="2" charset="2"/>
              <a:buNone/>
            </a:pPr>
            <a:endParaRPr lang="en-US" sz="900" dirty="0" smtClean="0"/>
          </a:p>
          <a:p>
            <a:pPr marL="349250" indent="-349250" defTabSz="228600" eaLnBrk="1" hangingPunct="1">
              <a:buFontTx/>
              <a:buAutoNum type="arabicPeriod"/>
            </a:pPr>
            <a:r>
              <a:rPr lang="en-US" sz="1800" dirty="0" smtClean="0"/>
              <a:t>Do a DFS which only searches for paths of length 1 or less.  (DFS 	gives up on any path of length 2)</a:t>
            </a:r>
          </a:p>
          <a:p>
            <a:pPr marL="349250" indent="-349250" defTabSz="228600" eaLnBrk="1" hangingPunct="1">
              <a:buFontTx/>
              <a:buAutoNum type="arabicPeriod"/>
            </a:pPr>
            <a:r>
              <a:rPr lang="en-US" sz="1800" dirty="0" smtClean="0"/>
              <a:t>If “1” failed, do a DFS which only searches paths of length 2 or less.</a:t>
            </a:r>
          </a:p>
          <a:p>
            <a:pPr marL="349250" indent="-349250" defTabSz="228600" eaLnBrk="1" hangingPunct="1">
              <a:buFontTx/>
              <a:buAutoNum type="arabicPeriod"/>
            </a:pPr>
            <a:r>
              <a:rPr lang="en-US" sz="1800" dirty="0" smtClean="0"/>
              <a:t>If “2” failed, do a DFS which only searches paths of length 3 or less.</a:t>
            </a:r>
          </a:p>
          <a:p>
            <a:pPr marL="349250" indent="-349250" defTabSz="228600" eaLnBrk="1" hangingPunct="1">
              <a:buFont typeface="Wingdings" pitchFamily="2" charset="2"/>
              <a:buNone/>
            </a:pPr>
            <a:r>
              <a:rPr lang="en-US" sz="1800" dirty="0" smtClean="0"/>
              <a:t>				….and so on.</a:t>
            </a:r>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r>
              <a:rPr lang="en-US" sz="1800" dirty="0" smtClean="0"/>
              <a:t>Why do we want to do this for multiplayer games?</a:t>
            </a:r>
          </a:p>
          <a:p>
            <a:pPr marL="349250" indent="-349250" defTabSz="228600" eaLnBrk="1" hangingPunct="1">
              <a:buFont typeface="Wingdings" pitchFamily="2" charset="2"/>
              <a:buNone/>
            </a:pPr>
            <a:endParaRPr lang="en-US" sz="1800" dirty="0" smtClean="0"/>
          </a:p>
          <a:p>
            <a:pPr marL="349250" indent="-349250" defTabSz="228600" eaLnBrk="1" hangingPunct="1">
              <a:buFont typeface="Wingdings" pitchFamily="2" charset="2"/>
              <a:buNone/>
            </a:pPr>
            <a:r>
              <a:rPr lang="en-US" sz="1800" dirty="0" smtClean="0"/>
              <a:t>Note: wrongness of </a:t>
            </a:r>
            <a:r>
              <a:rPr lang="en-US" sz="1800" dirty="0" err="1" smtClean="0"/>
              <a:t>eval</a:t>
            </a:r>
            <a:r>
              <a:rPr lang="en-US" sz="1800" dirty="0" smtClean="0"/>
              <a:t> functions matters less and less the deeper the search goes!</a:t>
            </a:r>
            <a:endParaRPr lang="en-US" sz="900" dirty="0" smtClean="0"/>
          </a:p>
        </p:txBody>
      </p:sp>
      <p:sp>
        <p:nvSpPr>
          <p:cNvPr id="18439" name="Freeform 55"/>
          <p:cNvSpPr>
            <a:spLocks/>
          </p:cNvSpPr>
          <p:nvPr/>
        </p:nvSpPr>
        <p:spPr bwMode="auto">
          <a:xfrm>
            <a:off x="8578850" y="1612900"/>
            <a:ext cx="2927350" cy="2554288"/>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a:lstStyle/>
          <a:p>
            <a:endParaRPr lang="en-US"/>
          </a:p>
        </p:txBody>
      </p:sp>
      <p:sp>
        <p:nvSpPr>
          <p:cNvPr id="18440" name="Oval 56"/>
          <p:cNvSpPr>
            <a:spLocks noChangeArrowheads="1"/>
          </p:cNvSpPr>
          <p:nvPr/>
        </p:nvSpPr>
        <p:spPr bwMode="auto">
          <a:xfrm>
            <a:off x="9932987" y="154305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1" name="Oval 57"/>
          <p:cNvSpPr>
            <a:spLocks noChangeArrowheads="1"/>
          </p:cNvSpPr>
          <p:nvPr/>
        </p:nvSpPr>
        <p:spPr bwMode="auto">
          <a:xfrm>
            <a:off x="9701212" y="1968500"/>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2" name="Oval 58"/>
          <p:cNvSpPr>
            <a:spLocks noChangeArrowheads="1"/>
          </p:cNvSpPr>
          <p:nvPr/>
        </p:nvSpPr>
        <p:spPr bwMode="auto">
          <a:xfrm>
            <a:off x="10177462" y="1958975"/>
            <a:ext cx="179388" cy="17938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443" name="Text Box 59"/>
          <p:cNvSpPr txBox="1">
            <a:spLocks noChangeArrowheads="1"/>
          </p:cNvSpPr>
          <p:nvPr/>
        </p:nvSpPr>
        <p:spPr bwMode="auto">
          <a:xfrm>
            <a:off x="9831387" y="1819275"/>
            <a:ext cx="274638" cy="366713"/>
          </a:xfrm>
          <a:prstGeom prst="rect">
            <a:avLst/>
          </a:prstGeom>
          <a:noFill/>
          <a:ln w="9525">
            <a:noFill/>
            <a:miter lim="800000"/>
            <a:headEnd/>
            <a:tailEnd/>
          </a:ln>
        </p:spPr>
        <p:txBody>
          <a:bodyPr>
            <a:spAutoFit/>
          </a:bodyPr>
          <a:lstStyle/>
          <a:p>
            <a:pPr>
              <a:spcBef>
                <a:spcPct val="50000"/>
              </a:spcBef>
            </a:pPr>
            <a:r>
              <a:rPr lang="en-US"/>
              <a:t>…</a:t>
            </a:r>
          </a:p>
        </p:txBody>
      </p:sp>
      <p:sp>
        <p:nvSpPr>
          <p:cNvPr id="18444" name="Freeform 60"/>
          <p:cNvSpPr>
            <a:spLocks/>
          </p:cNvSpPr>
          <p:nvPr/>
        </p:nvSpPr>
        <p:spPr bwMode="auto">
          <a:xfrm>
            <a:off x="9813925" y="1773238"/>
            <a:ext cx="444500" cy="88900"/>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a:lstStyle/>
          <a:p>
            <a:endParaRPr lang="en-US"/>
          </a:p>
        </p:txBody>
      </p:sp>
      <p:sp>
        <p:nvSpPr>
          <p:cNvPr id="18445" name="Text Box 61"/>
          <p:cNvSpPr txBox="1">
            <a:spLocks noChangeArrowheads="1"/>
          </p:cNvSpPr>
          <p:nvPr/>
        </p:nvSpPr>
        <p:spPr bwMode="auto">
          <a:xfrm>
            <a:off x="10215562" y="1571625"/>
            <a:ext cx="29845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b</a:t>
            </a:r>
          </a:p>
        </p:txBody>
      </p:sp>
      <p:sp>
        <p:nvSpPr>
          <p:cNvPr id="18446" name="Oval 62"/>
          <p:cNvSpPr>
            <a:spLocks noChangeArrowheads="1"/>
          </p:cNvSpPr>
          <p:nvPr/>
        </p:nvSpPr>
        <p:spPr bwMode="auto">
          <a:xfrm>
            <a:off x="10425112" y="3008313"/>
            <a:ext cx="179388" cy="179387"/>
          </a:xfrm>
          <a:prstGeom prst="ellipse">
            <a:avLst/>
          </a:prstGeom>
          <a:solidFill>
            <a:srgbClr val="FF9999"/>
          </a:solidFill>
          <a:ln w="9525">
            <a:solidFill>
              <a:schemeClr val="tx1"/>
            </a:solidFill>
            <a:round/>
            <a:headEnd/>
            <a:tailEnd/>
          </a:ln>
        </p:spPr>
        <p:txBody>
          <a:bodyPr wrap="none" anchor="ctr"/>
          <a:lstStyle/>
          <a:p>
            <a:endParaRPr lang="en-US"/>
          </a:p>
        </p:txBody>
      </p:sp>
      <p:sp>
        <p:nvSpPr>
          <p:cNvPr id="18447" name="Freeform 63"/>
          <p:cNvSpPr>
            <a:spLocks/>
          </p:cNvSpPr>
          <p:nvPr/>
        </p:nvSpPr>
        <p:spPr bwMode="auto">
          <a:xfrm>
            <a:off x="10317162" y="2551113"/>
            <a:ext cx="222250" cy="436562"/>
          </a:xfrm>
          <a:custGeom>
            <a:avLst/>
            <a:gdLst>
              <a:gd name="T0" fmla="*/ 0 w 140"/>
              <a:gd name="T1" fmla="*/ 0 h 275"/>
              <a:gd name="T2" fmla="*/ 2147483647 w 140"/>
              <a:gd name="T3" fmla="*/ 2147483647 h 275"/>
              <a:gd name="T4" fmla="*/ 2147483647 w 140"/>
              <a:gd name="T5" fmla="*/ 2147483647 h 275"/>
              <a:gd name="T6" fmla="*/ 2147483647 w 140"/>
              <a:gd name="T7" fmla="*/ 2147483647 h 275"/>
              <a:gd name="T8" fmla="*/ 2147483647 w 140"/>
              <a:gd name="T9" fmla="*/ 2147483647 h 275"/>
              <a:gd name="T10" fmla="*/ 2147483647 w 140"/>
              <a:gd name="T11" fmla="*/ 2147483647 h 275"/>
              <a:gd name="T12" fmla="*/ 0 60000 65536"/>
              <a:gd name="T13" fmla="*/ 0 60000 65536"/>
              <a:gd name="T14" fmla="*/ 0 60000 65536"/>
              <a:gd name="T15" fmla="*/ 0 60000 65536"/>
              <a:gd name="T16" fmla="*/ 0 60000 65536"/>
              <a:gd name="T17" fmla="*/ 0 60000 65536"/>
              <a:gd name="T18" fmla="*/ 0 w 140"/>
              <a:gd name="T19" fmla="*/ 0 h 275"/>
              <a:gd name="T20" fmla="*/ 140 w 140"/>
              <a:gd name="T21" fmla="*/ 275 h 275"/>
            </a:gdLst>
            <a:ahLst/>
            <a:cxnLst>
              <a:cxn ang="T12">
                <a:pos x="T0" y="T1"/>
              </a:cxn>
              <a:cxn ang="T13">
                <a:pos x="T2" y="T3"/>
              </a:cxn>
              <a:cxn ang="T14">
                <a:pos x="T4" y="T5"/>
              </a:cxn>
              <a:cxn ang="T15">
                <a:pos x="T6" y="T7"/>
              </a:cxn>
              <a:cxn ang="T16">
                <a:pos x="T8" y="T9"/>
              </a:cxn>
              <a:cxn ang="T17">
                <a:pos x="T10" y="T11"/>
              </a:cxn>
            </a:cxnLst>
            <a:rect l="T18" t="T19" r="T20" b="T21"/>
            <a:pathLst>
              <a:path w="140" h="275">
                <a:moveTo>
                  <a:pt x="0" y="0"/>
                </a:moveTo>
                <a:cubicBezTo>
                  <a:pt x="11" y="11"/>
                  <a:pt x="20" y="24"/>
                  <a:pt x="33" y="33"/>
                </a:cubicBezTo>
                <a:cubicBezTo>
                  <a:pt x="59" y="52"/>
                  <a:pt x="92" y="58"/>
                  <a:pt x="119" y="76"/>
                </a:cubicBezTo>
                <a:cubicBezTo>
                  <a:pt x="140" y="106"/>
                  <a:pt x="138" y="138"/>
                  <a:pt x="124" y="172"/>
                </a:cubicBezTo>
                <a:cubicBezTo>
                  <a:pt x="116" y="190"/>
                  <a:pt x="92" y="221"/>
                  <a:pt x="92" y="221"/>
                </a:cubicBezTo>
                <a:cubicBezTo>
                  <a:pt x="98" y="240"/>
                  <a:pt x="114" y="255"/>
                  <a:pt x="114" y="275"/>
                </a:cubicBezTo>
              </a:path>
            </a:pathLst>
          </a:custGeom>
          <a:noFill/>
          <a:ln w="9525">
            <a:solidFill>
              <a:schemeClr val="tx1"/>
            </a:solidFill>
            <a:round/>
            <a:headEnd/>
            <a:tailEnd/>
          </a:ln>
        </p:spPr>
        <p:txBody>
          <a:bodyPr/>
          <a:lstStyle/>
          <a:p>
            <a:endParaRPr lang="en-US"/>
          </a:p>
        </p:txBody>
      </p:sp>
      <p:sp>
        <p:nvSpPr>
          <p:cNvPr id="1135680" name="Freeform 64"/>
          <p:cNvSpPr>
            <a:spLocks/>
          </p:cNvSpPr>
          <p:nvPr/>
        </p:nvSpPr>
        <p:spPr bwMode="auto">
          <a:xfrm>
            <a:off x="9777412" y="1638300"/>
            <a:ext cx="511175" cy="419100"/>
          </a:xfrm>
          <a:custGeom>
            <a:avLst/>
            <a:gdLst>
              <a:gd name="T0" fmla="*/ 2147483647 w 1087"/>
              <a:gd name="T1" fmla="*/ 0 h 926"/>
              <a:gd name="T2" fmla="*/ 0 w 1087"/>
              <a:gd name="T3" fmla="*/ 2147483647 h 926"/>
              <a:gd name="T4" fmla="*/ 2147483647 w 1087"/>
              <a:gd name="T5" fmla="*/ 2147483647 h 926"/>
              <a:gd name="T6" fmla="*/ 2147483647 w 1087"/>
              <a:gd name="T7" fmla="*/ 0 h 926"/>
              <a:gd name="T8" fmla="*/ 0 60000 65536"/>
              <a:gd name="T9" fmla="*/ 0 60000 65536"/>
              <a:gd name="T10" fmla="*/ 0 60000 65536"/>
              <a:gd name="T11" fmla="*/ 0 60000 65536"/>
              <a:gd name="T12" fmla="*/ 0 w 1087"/>
              <a:gd name="T13" fmla="*/ 0 h 926"/>
              <a:gd name="T14" fmla="*/ 1087 w 1087"/>
              <a:gd name="T15" fmla="*/ 926 h 926"/>
            </a:gdLst>
            <a:ahLst/>
            <a:cxnLst>
              <a:cxn ang="T8">
                <a:pos x="T0" y="T1"/>
              </a:cxn>
              <a:cxn ang="T9">
                <a:pos x="T2" y="T3"/>
              </a:cxn>
              <a:cxn ang="T10">
                <a:pos x="T4" y="T5"/>
              </a:cxn>
              <a:cxn ang="T11">
                <a:pos x="T6" y="T7"/>
              </a:cxn>
            </a:cxnLst>
            <a:rect l="T12" t="T13" r="T14" b="T15"/>
            <a:pathLst>
              <a:path w="1087" h="926">
                <a:moveTo>
                  <a:pt x="538" y="0"/>
                </a:moveTo>
                <a:lnTo>
                  <a:pt x="0" y="926"/>
                </a:lnTo>
                <a:lnTo>
                  <a:pt x="1087" y="926"/>
                </a:lnTo>
                <a:lnTo>
                  <a:pt x="538" y="0"/>
                </a:lnTo>
                <a:close/>
              </a:path>
            </a:pathLst>
          </a:custGeom>
          <a:solidFill>
            <a:schemeClr val="bg2">
              <a:alpha val="20000"/>
            </a:schemeClr>
          </a:solidFill>
          <a:ln w="9525">
            <a:solidFill>
              <a:schemeClr val="tx1"/>
            </a:solid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56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5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56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5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5618" grpId="0" animBg="1"/>
      <p:bldP spid="1135619" grpId="0" animBg="1"/>
      <p:bldP spid="1135620" grpId="0" animBg="1"/>
      <p:bldP spid="113568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 xmlns:a14="http://schemas.microsoft.com/office/drawing/2010/main">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smtClean="0"/>
              <a:t>Many different kinds of games!</a:t>
            </a:r>
          </a:p>
          <a:p>
            <a:pPr lvl="1" eaLnBrk="1" hangingPunct="1"/>
            <a:endParaRPr lang="en-US" sz="2400" dirty="0" smtClean="0"/>
          </a:p>
          <a:p>
            <a:pPr eaLnBrk="1" hangingPunct="1"/>
            <a:r>
              <a:rPr lang="en-US" sz="2800" dirty="0" smtClean="0"/>
              <a:t>Axes:</a:t>
            </a:r>
          </a:p>
          <a:p>
            <a:pPr lvl="1" eaLnBrk="1" hangingPunct="1"/>
            <a:r>
              <a:rPr lang="en-US" sz="2400" dirty="0" smtClean="0"/>
              <a:t>Deterministic or stochastic?</a:t>
            </a:r>
          </a:p>
          <a:p>
            <a:pPr lvl="1" eaLnBrk="1" hangingPunct="1"/>
            <a:r>
              <a:rPr lang="en-US" sz="2400" dirty="0" smtClean="0"/>
              <a:t>One, two, or more players?</a:t>
            </a:r>
          </a:p>
          <a:p>
            <a:pPr lvl="1" eaLnBrk="1" hangingPunct="1"/>
            <a:r>
              <a:rPr lang="en-US" sz="2400" dirty="0" smtClean="0"/>
              <a:t>Zero sum?</a:t>
            </a:r>
          </a:p>
          <a:p>
            <a:pPr lvl="1" eaLnBrk="1" hangingPunct="1"/>
            <a:r>
              <a:rPr lang="en-US" sz="2400" dirty="0" smtClean="0"/>
              <a:t>Perfect information (can you see the state)?</a:t>
            </a:r>
          </a:p>
          <a:p>
            <a:pPr lvl="1" eaLnBrk="1" hangingPunct="1"/>
            <a:endParaRPr lang="en-US" sz="2400" dirty="0" smtClean="0"/>
          </a:p>
          <a:p>
            <a:pPr eaLnBrk="1" hangingPunct="1"/>
            <a:r>
              <a:rPr lang="en-US" sz="2800" dirty="0" smtClean="0"/>
              <a:t>Want algorithms for calculating a </a:t>
            </a:r>
            <a:r>
              <a:rPr lang="en-US" sz="2800" dirty="0" smtClean="0">
                <a:solidFill>
                  <a:srgbClr val="CC0000"/>
                </a:solidFill>
              </a:rPr>
              <a:t>strategy (policy)</a:t>
            </a:r>
            <a:r>
              <a:rPr lang="en-US" sz="2800" dirty="0" smtClean="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smtClean="0"/>
              <a:t>Types of Games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smtClean="0"/>
              <a:t>Deterministic Games</a:t>
            </a:r>
          </a:p>
        </p:txBody>
      </p:sp>
      <p:sp>
        <p:nvSpPr>
          <p:cNvPr id="10243" name="Content Placeholder 2"/>
          <p:cNvSpPr>
            <a:spLocks noGrp="1"/>
          </p:cNvSpPr>
          <p:nvPr>
            <p:ph idx="1"/>
          </p:nvPr>
        </p:nvSpPr>
        <p:spPr/>
        <p:txBody>
          <a:bodyPr/>
          <a:lstStyle/>
          <a:p>
            <a:r>
              <a:rPr lang="en-US" sz="2800" dirty="0" smtClean="0"/>
              <a:t>Many possible formalizations, one is:</a:t>
            </a:r>
          </a:p>
          <a:p>
            <a:pPr lvl="1"/>
            <a:r>
              <a:rPr lang="en-US" sz="2400" dirty="0" smtClean="0"/>
              <a:t>States: S (start at s</a:t>
            </a:r>
            <a:r>
              <a:rPr lang="en-US" sz="2400" baseline="-25000" dirty="0" smtClean="0"/>
              <a:t>0</a:t>
            </a:r>
            <a:r>
              <a:rPr lang="en-US" sz="2400" dirty="0" smtClean="0"/>
              <a:t>)</a:t>
            </a:r>
          </a:p>
          <a:p>
            <a:pPr lvl="1"/>
            <a:r>
              <a:rPr lang="en-US" sz="2400" dirty="0" smtClean="0"/>
              <a:t>Players: P={1...N} (usually take turns)</a:t>
            </a:r>
          </a:p>
          <a:p>
            <a:pPr lvl="1"/>
            <a:r>
              <a:rPr lang="en-US" sz="2400" dirty="0" smtClean="0"/>
              <a:t>Actions: A (may depend on player / state)</a:t>
            </a:r>
          </a:p>
          <a:p>
            <a:pPr lvl="1"/>
            <a:r>
              <a:rPr lang="en-US" sz="2400" dirty="0" smtClean="0"/>
              <a:t>Transition Function: </a:t>
            </a:r>
            <a:r>
              <a:rPr lang="en-US" sz="2400" dirty="0" err="1" smtClean="0"/>
              <a:t>SxA</a:t>
            </a:r>
            <a:r>
              <a:rPr lang="en-US" sz="2400" dirty="0" smtClean="0"/>
              <a:t> </a:t>
            </a:r>
            <a:r>
              <a:rPr lang="en-US" sz="2400" dirty="0" smtClean="0">
                <a:sym typeface="Symbol" pitchFamily="18" charset="2"/>
              </a:rPr>
              <a:t> S</a:t>
            </a:r>
          </a:p>
          <a:p>
            <a:pPr lvl="1"/>
            <a:r>
              <a:rPr lang="en-US" sz="2400" dirty="0" smtClean="0">
                <a:sym typeface="Symbol" pitchFamily="18" charset="2"/>
              </a:rPr>
              <a:t>Terminal Test: S  {</a:t>
            </a:r>
            <a:r>
              <a:rPr lang="en-US" sz="2400" dirty="0" err="1" smtClean="0">
                <a:sym typeface="Symbol" pitchFamily="18" charset="2"/>
              </a:rPr>
              <a:t>t,f</a:t>
            </a:r>
            <a:r>
              <a:rPr lang="en-US" sz="2400" dirty="0" smtClean="0">
                <a:sym typeface="Symbol" pitchFamily="18" charset="2"/>
              </a:rPr>
              <a:t>}</a:t>
            </a:r>
          </a:p>
          <a:p>
            <a:pPr lvl="1"/>
            <a:r>
              <a:rPr lang="en-US" sz="2400" dirty="0" smtClean="0">
                <a:sym typeface="Symbol" pitchFamily="18" charset="2"/>
              </a:rPr>
              <a:t>Terminal Utilities: </a:t>
            </a:r>
            <a:r>
              <a:rPr lang="en-US" sz="2400" dirty="0" err="1" smtClean="0">
                <a:sym typeface="Symbol" pitchFamily="18" charset="2"/>
              </a:rPr>
              <a:t>SxP</a:t>
            </a:r>
            <a:r>
              <a:rPr lang="en-US" sz="2400" dirty="0" smtClean="0">
                <a:sym typeface="Symbol" pitchFamily="18" charset="2"/>
              </a:rPr>
              <a:t>  R</a:t>
            </a:r>
          </a:p>
          <a:p>
            <a:endParaRPr lang="en-US" sz="2800" dirty="0" smtClean="0">
              <a:sym typeface="Symbol" pitchFamily="18" charset="2"/>
            </a:endParaRPr>
          </a:p>
          <a:p>
            <a:r>
              <a:rPr lang="en-US" sz="2800" dirty="0" smtClean="0">
                <a:sym typeface="Symbol" pitchFamily="18" charset="2"/>
              </a:rPr>
              <a:t>Solution for a player is a </a:t>
            </a:r>
            <a:r>
              <a:rPr lang="en-US" sz="2800" dirty="0" smtClean="0">
                <a:solidFill>
                  <a:srgbClr val="C00000"/>
                </a:solidFill>
                <a:sym typeface="Symbol" pitchFamily="18" charset="2"/>
              </a:rPr>
              <a:t>policy</a:t>
            </a:r>
            <a:r>
              <a:rPr lang="en-US" sz="2800" dirty="0" smtClean="0">
                <a:sym typeface="Symbol" pitchFamily="18" charset="2"/>
              </a:rPr>
              <a:t>: S  A</a:t>
            </a:r>
            <a:endParaRPr lang="en-US" sz="2800" dirty="0" smtClean="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Zero-Sum Games</a:t>
            </a:r>
            <a:endParaRPr lang="en-US" dirty="0"/>
          </a:p>
        </p:txBody>
      </p:sp>
      <p:sp>
        <p:nvSpPr>
          <p:cNvPr id="8" name="Content Placeholder 7"/>
          <p:cNvSpPr>
            <a:spLocks noGrp="1"/>
          </p:cNvSpPr>
          <p:nvPr>
            <p:ph sz="half" idx="1"/>
          </p:nvPr>
        </p:nvSpPr>
        <p:spPr>
          <a:xfrm>
            <a:off x="457200" y="4191000"/>
            <a:ext cx="5715000" cy="1706564"/>
          </a:xfrm>
        </p:spPr>
        <p:txBody>
          <a:bodyPr/>
          <a:lstStyle/>
          <a:p>
            <a:r>
              <a:rPr lang="en-US" sz="2400" dirty="0" smtClean="0"/>
              <a:t>Zero-Sum Games</a:t>
            </a:r>
          </a:p>
          <a:p>
            <a:pPr lvl="1"/>
            <a:r>
              <a:rPr lang="en-US" sz="2000" dirty="0" smtClean="0"/>
              <a:t>Agents have opposite utilities (values on outcomes)</a:t>
            </a:r>
          </a:p>
          <a:p>
            <a:pPr lvl="1"/>
            <a:r>
              <a:rPr lang="en-US" sz="2000" dirty="0" smtClean="0"/>
              <a:t>Lets us think of a single value that one maximizes and the other minimizes</a:t>
            </a:r>
          </a:p>
          <a:p>
            <a:pPr lvl="1"/>
            <a:r>
              <a:rPr lang="en-US" sz="2000" dirty="0" smtClean="0"/>
              <a:t>Adversarial, pure competition</a:t>
            </a:r>
          </a:p>
        </p:txBody>
      </p:sp>
      <p:sp>
        <p:nvSpPr>
          <p:cNvPr id="9" name="Content Placeholder 8"/>
          <p:cNvSpPr>
            <a:spLocks noGrp="1"/>
          </p:cNvSpPr>
          <p:nvPr>
            <p:ph sz="half" idx="2"/>
          </p:nvPr>
        </p:nvSpPr>
        <p:spPr>
          <a:xfrm>
            <a:off x="6172200" y="4191000"/>
            <a:ext cx="5562600" cy="1706564"/>
          </a:xfrm>
        </p:spPr>
        <p:txBody>
          <a:bodyPr/>
          <a:lstStyle/>
          <a:p>
            <a:r>
              <a:rPr lang="en-US" sz="2400" dirty="0" smtClean="0"/>
              <a:t>General Games</a:t>
            </a:r>
          </a:p>
          <a:p>
            <a:pPr lvl="1"/>
            <a:r>
              <a:rPr lang="en-US" sz="2000" dirty="0" smtClean="0"/>
              <a:t>Agents have independent utilities (values on outcomes)</a:t>
            </a:r>
          </a:p>
          <a:p>
            <a:pPr lvl="1"/>
            <a:r>
              <a:rPr lang="en-US" sz="2000" dirty="0" smtClean="0"/>
              <a:t>Cooperation, indifference, competition, and more are all possible</a:t>
            </a:r>
          </a:p>
          <a:p>
            <a:pPr lvl="1"/>
            <a:r>
              <a:rPr lang="en-US" sz="2000" dirty="0" smtClean="0"/>
              <a:t>More later on non-zero-sum games</a:t>
            </a:r>
            <a:endParaRPr 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32863</TotalTime>
  <Words>1702</Words>
  <Application>Microsoft Macintosh PowerPoint</Application>
  <PresentationFormat>Widescreen</PresentationFormat>
  <Paragraphs>374</Paragraphs>
  <Slides>54</Slides>
  <Notes>24</Notes>
  <HiddenSlides>10</HiddenSlides>
  <MMClips>9</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2" baseType="lpstr">
      <vt:lpstr>Arial</vt:lpstr>
      <vt:lpstr>Calibri</vt:lpstr>
      <vt:lpstr>MS PGothic</vt:lpstr>
      <vt:lpstr>Symbol</vt:lpstr>
      <vt:lpstr>Times New Roman</vt:lpstr>
      <vt:lpstr>Wingdings</vt:lpstr>
      <vt:lpstr>dan-berkeley-nlp-v1</vt:lpstr>
      <vt:lpstr>Photo Editor Photo</vt:lpstr>
      <vt:lpstr>Adversarial Search</vt:lpstr>
      <vt:lpstr>Adversarial Search</vt:lpstr>
      <vt:lpstr>Game Playing State-of-the-Art</vt:lpstr>
      <vt:lpstr>Behavior from Computation</vt:lpstr>
      <vt:lpstr>Adversarial Games</vt:lpstr>
      <vt:lpstr>Types of Games</vt:lpstr>
      <vt:lpstr>Deterministic Games</vt:lpstr>
      <vt:lpstr>Zero-Sum Games</vt:lpstr>
      <vt:lpstr>Adversarial Search</vt:lpstr>
      <vt:lpstr>Battle of Wits</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Minimax Example</vt:lpstr>
      <vt:lpstr>Minimax Efficiency</vt:lpstr>
      <vt:lpstr>Minimax Properties</vt:lpstr>
      <vt:lpstr>What should PacMan do?</vt:lpstr>
      <vt:lpstr>What should PacMan do?</vt:lpstr>
      <vt:lpstr>What should PacMan do?</vt:lpstr>
      <vt:lpstr>What should PacMan do? </vt:lpstr>
      <vt:lpstr>What should PacMan do? </vt:lpstr>
      <vt:lpstr>What should PacMan do? </vt:lpstr>
      <vt:lpstr>What should PacMan do? </vt:lpstr>
      <vt:lpstr>What should PacMan do? </vt:lpstr>
      <vt:lpstr>Video of Demo Min vs. Exp (Min)</vt:lpstr>
      <vt:lpstr>Video of Demo Min vs. Exp (Exp)</vt:lpstr>
      <vt:lpstr>Resource Limits</vt:lpstr>
      <vt:lpstr>Resource Limits</vt:lpstr>
      <vt:lpstr>Depth Matters</vt:lpstr>
      <vt:lpstr>Video of Demo Limited Depth (2)</vt:lpstr>
      <vt:lpstr>Video of Demo Limited Depth (10)</vt:lpstr>
      <vt:lpstr>Evaluation Functions</vt:lpstr>
      <vt:lpstr>Evaluation Functions</vt:lpstr>
      <vt:lpstr>Evaluation for Pacman</vt:lpstr>
      <vt:lpstr>Video of Demo Thrashing (d=2)</vt:lpstr>
      <vt:lpstr>Why Pacman Starves</vt:lpstr>
      <vt:lpstr>Video of Demo Thrashing -- Fixed (d=2)</vt:lpstr>
      <vt:lpstr>Video of Demo Smart Ghosts (Coordination)</vt:lpstr>
      <vt:lpstr>Video of Demo Smart Ghosts (Coordination) – Zoomed In</vt:lpstr>
      <vt:lpstr>Game Tree Pruning</vt:lpstr>
      <vt:lpstr>Minimax Example</vt:lpstr>
      <vt:lpstr>Minimax Pruning</vt:lpstr>
      <vt:lpstr>Alpha-Beta Pruning</vt:lpstr>
      <vt:lpstr>Alpha-Beta Implementation</vt:lpstr>
      <vt:lpstr>Alpha-Beta Pruning Properties</vt:lpstr>
      <vt:lpstr>Alpha-Beta Quiz</vt:lpstr>
      <vt:lpstr>Alpha-Beta Quiz 2</vt:lpstr>
      <vt:lpstr>Next Time: Uncertainty!</vt:lpstr>
      <vt:lpstr>Iterative Deepening</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2112</cp:revision>
  <cp:lastPrinted>2014-02-06T19:31:47Z</cp:lastPrinted>
  <dcterms:created xsi:type="dcterms:W3CDTF">2004-08-27T04:16:05Z</dcterms:created>
  <dcterms:modified xsi:type="dcterms:W3CDTF">2018-09-20T18:33:38Z</dcterms:modified>
</cp:coreProperties>
</file>